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C6_65716BA3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7"/>
  </p:notesMasterIdLst>
  <p:sldIdLst>
    <p:sldId id="256" r:id="rId5"/>
    <p:sldId id="531" r:id="rId6"/>
    <p:sldId id="416" r:id="rId7"/>
    <p:sldId id="417" r:id="rId8"/>
    <p:sldId id="471" r:id="rId9"/>
    <p:sldId id="454" r:id="rId10"/>
    <p:sldId id="486" r:id="rId11"/>
    <p:sldId id="487" r:id="rId12"/>
    <p:sldId id="430" r:id="rId13"/>
    <p:sldId id="278" r:id="rId14"/>
    <p:sldId id="431" r:id="rId15"/>
    <p:sldId id="497" r:id="rId16"/>
    <p:sldId id="257" r:id="rId17"/>
    <p:sldId id="505" r:id="rId18"/>
    <p:sldId id="529" r:id="rId19"/>
    <p:sldId id="512" r:id="rId20"/>
    <p:sldId id="530" r:id="rId21"/>
    <p:sldId id="456" r:id="rId22"/>
    <p:sldId id="375" r:id="rId23"/>
    <p:sldId id="347" r:id="rId24"/>
    <p:sldId id="349" r:id="rId25"/>
    <p:sldId id="350" r:id="rId26"/>
    <p:sldId id="339" r:id="rId27"/>
    <p:sldId id="348" r:id="rId28"/>
    <p:sldId id="376" r:id="rId29"/>
    <p:sldId id="500" r:id="rId30"/>
    <p:sldId id="499" r:id="rId31"/>
    <p:sldId id="525" r:id="rId32"/>
    <p:sldId id="510" r:id="rId33"/>
    <p:sldId id="511" r:id="rId34"/>
    <p:sldId id="526" r:id="rId35"/>
    <p:sldId id="527" r:id="rId36"/>
    <p:sldId id="522" r:id="rId37"/>
    <p:sldId id="524" r:id="rId38"/>
    <p:sldId id="513" r:id="rId39"/>
    <p:sldId id="492" r:id="rId40"/>
    <p:sldId id="379" r:id="rId41"/>
    <p:sldId id="528" r:id="rId42"/>
    <p:sldId id="507" r:id="rId43"/>
    <p:sldId id="496" r:id="rId44"/>
    <p:sldId id="521" r:id="rId45"/>
    <p:sldId id="494" r:id="rId46"/>
    <p:sldId id="495" r:id="rId47"/>
    <p:sldId id="516" r:id="rId48"/>
    <p:sldId id="329" r:id="rId49"/>
    <p:sldId id="514" r:id="rId50"/>
    <p:sldId id="262" r:id="rId51"/>
    <p:sldId id="264" r:id="rId52"/>
    <p:sldId id="380" r:id="rId53"/>
    <p:sldId id="331" r:id="rId54"/>
    <p:sldId id="357" r:id="rId55"/>
    <p:sldId id="381" r:id="rId56"/>
    <p:sldId id="358" r:id="rId57"/>
    <p:sldId id="515" r:id="rId58"/>
    <p:sldId id="281" r:id="rId59"/>
    <p:sldId id="282" r:id="rId60"/>
    <p:sldId id="518" r:id="rId61"/>
    <p:sldId id="517" r:id="rId62"/>
    <p:sldId id="360" r:id="rId63"/>
    <p:sldId id="361" r:id="rId64"/>
    <p:sldId id="519" r:id="rId65"/>
    <p:sldId id="520" r:id="rId66"/>
    <p:sldId id="506" r:id="rId67"/>
    <p:sldId id="532" r:id="rId68"/>
    <p:sldId id="473" r:id="rId69"/>
    <p:sldId id="502" r:id="rId70"/>
    <p:sldId id="503" r:id="rId71"/>
    <p:sldId id="501" r:id="rId72"/>
    <p:sldId id="462" r:id="rId73"/>
    <p:sldId id="485" r:id="rId74"/>
    <p:sldId id="474" r:id="rId75"/>
    <p:sldId id="46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141E66-DD56-A305-25F9-B53E4F2CC95B}" name="Iverson, Todd" initials="IT" userId="S::bn8210wy@minnstate.edu::9c98d153-5bdd-4c8f-82c0-8e192650d5b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F7F7F"/>
    <a:srgbClr val="57B7FF"/>
    <a:srgbClr val="406FDF"/>
    <a:srgbClr val="0070C0"/>
    <a:srgbClr val="70AD47"/>
    <a:srgbClr val="4472C4"/>
    <a:srgbClr val="FF9138"/>
    <a:srgbClr val="EDEDED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5" autoAdjust="0"/>
    <p:restoredTop sz="94703"/>
  </p:normalViewPr>
  <p:slideViewPr>
    <p:cSldViewPr snapToGrid="0">
      <p:cViewPr varScale="1">
        <p:scale>
          <a:sx n="128" d="100"/>
          <a:sy n="128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omments/modernComment_1C6_65716BA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28DC28-C872-094C-8C72-A424165912FF}" authorId="{C7141E66-DD56-A305-25F9-B53E4F2CC95B}" created="2025-06-18T19:44:33.229">
    <pc:sldMkLst xmlns:pc="http://schemas.microsoft.com/office/powerpoint/2013/main/command">
      <pc:docMk/>
      <pc:sldMk cId="1701931939" sldId="454"/>
    </pc:sldMkLst>
    <p188:txBody>
      <a:bodyPr/>
      <a:lstStyle/>
      <a:p>
        <a:r>
          <a:rPr lang="en-US"/>
          <a:t>Add something about code as translation</a:t>
        </a:r>
      </a:p>
    </p188:txBody>
  </p188:cm>
  <p188:cm id="{1B1F890F-519E-5147-AC63-2A50D3835D21}" authorId="{C7141E66-DD56-A305-25F9-B53E4F2CC95B}" created="2025-06-18T19:45:02.987">
    <pc:sldMkLst xmlns:pc="http://schemas.microsoft.com/office/powerpoint/2013/main/command">
      <pc:docMk/>
      <pc:sldMk cId="1701931939" sldId="454"/>
    </pc:sldMkLst>
    <p188:txBody>
      <a:bodyPr/>
      <a:lstStyle/>
      <a:p>
        <a:r>
          <a:rPr lang="en-US"/>
          <a:t>Finalize "low code" or "algorithm first"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76049-8B5A-4F57-ACFD-9BE1D2CA667C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9EB66-32E9-496F-8812-FCB09C43D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1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9EB66-32E9-496F-8812-FCB09C43D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39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Then just in the nick of time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B13A7-3F55-9746-A0A5-C673C1C6AB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21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68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9EB66-32E9-496F-8812-FCB09C43DA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87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9EB66-32E9-496F-8812-FCB09C43DA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5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7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D9082-53B0-7958-7118-7C0BEFB9D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941B6-06DB-7DB1-9D40-F781AAE8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86A73-1E37-DBAC-0E83-97C2AA022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E990-E0C8-FE9D-E875-E03753AA9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5D4FE-E5F6-2B36-B30A-BB50FE48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D91E96-341A-777F-DDB4-5FFA56889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5ED2E-0A7E-DFE6-E7A4-559764D38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13EE-FF43-7561-903B-1F557D658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4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2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8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28F2-E86C-4915-9F10-A7B40D4F9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E4354-9C92-4279-808A-896A94595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8C8F8-AE9F-4389-A03A-FE377D0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21464-F07C-4E9D-A4EC-9E84BE34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2B7BB-1409-4AC1-92FA-41769A50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0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0FF62-4491-4A91-8240-C0DB729F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E91B00-7E50-42CF-BEDF-CCE48F40A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84140-2B68-4B8B-B1AE-53F88E36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76BDD-6420-4C2C-8A18-9C5DBB4AA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322C6-C81A-4065-AA27-ED9C6F36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6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A23A0-FA08-4B85-ABAF-D54B0DAB9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79326-7359-406B-9220-88256DB67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71C3A-57BE-425C-B2F8-8C7BE8A7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E778-ABFF-47BA-84C0-87DA13DD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5463-21B4-495A-854C-2B8606DF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1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809A-B03F-4EA9-B535-02E4C97D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E0D43-472F-415B-AB68-9B56D9040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9AD2B-661C-4FDB-A9A1-B636C8661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371A3-7508-4B00-83BE-A932647A2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F7E4-A08D-4C5F-9940-5BCB9F1E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7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582D-BA6A-448A-95BE-F367E29B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A17F9-A4FE-4487-85F1-A90921902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59CF-A235-422D-9ACE-AE30284E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17463-6C3F-4827-AC3D-A59E5834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E3119-2E85-46D1-AFD5-B1647F20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8071-CD65-4536-94EB-7AAC00F7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E4916-060F-4CAA-81FD-3B4589331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BEBC7-17D4-483B-B0E7-E6AE60CB2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E6F5E-A2BA-4109-A469-C70105EF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2A5B3-1BC1-48A4-A945-14619274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FF2E8-6D7B-44E5-B9CC-112E253C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7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8D9C-355B-4DE3-934E-09A445D7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21084-A0BA-4E55-A59F-040CF2B9E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06DD4-555D-4D22-86B3-7BE826D0E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8D1FB-D664-42E4-A14A-1FB69F36C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F06E22-9831-4C36-954C-B7C83C8AD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B2F1A-E0F3-48F1-8829-CD6076FE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A6293-BD86-490E-A71C-70550A46A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9848E7-EABD-4E3F-B5F5-0A650C17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3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38E-CBB0-41AF-BACD-56E6F972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A584C-4FA0-4642-915D-83E05C72B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A1804-5842-4BDE-87F2-108B6B3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D80F3-8159-402A-86B7-126440B8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9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7185B-3AEE-4F8B-A38B-41274C1E6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EB8C4-37C3-43C1-A2B2-04B67306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C43B-DDAE-485D-895C-129062FD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8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3EF4-13A0-4D34-95B3-47F124E8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81C5B-0F14-4BAC-93B4-1E02A81C1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CFD77-89E0-43D8-9974-3E4C94E3A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5E812-1C2D-4E47-933A-7C2AE61D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83740-565F-4E10-8CA4-62804427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D39F6-DB28-45D3-99A0-F66984AE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7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EA98-BC23-4674-84DD-3860C1A08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B7219-825E-4FAA-A017-4AF321B49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B91C2-21F8-4160-968C-C734AD19D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551A7-99AD-44DA-A7CD-C41AFAE0E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16F9E-8691-4C52-9BC8-C2516BF7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DDEBB-A60F-4FFE-B3DF-EEB63DAC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5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F9DD8-A248-47CE-BB19-627FA860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0F1F6-4A8A-4230-A54E-AB9B7C310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2549-1DDE-4237-9868-AACDD7197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818B7-DAAF-4183-9989-87A75440A4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F15AA-25DB-4454-BDD7-DE45D9476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5C10B-FB42-4445-B632-9B49DA4A2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F199E-0562-44D2-B5A5-4934E3B1B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5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horturl.at/5Nodo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tatsclass.org/dsci210/Dataverb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sclass.org/dsci210/Dataverb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statsclass.org/dsci210/CART/tra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www.statsclass.org/dsci210/CART/test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6_65716BA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6963-F45C-B648-84C8-3F8E1D39F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77" y="353386"/>
            <a:ext cx="10797844" cy="1741198"/>
          </a:xfrm>
        </p:spPr>
        <p:txBody>
          <a:bodyPr>
            <a:noAutofit/>
          </a:bodyPr>
          <a:lstStyle/>
          <a:p>
            <a:r>
              <a:rPr lang="en-US" sz="5400" b="1" dirty="0"/>
              <a:t>Less is more: Writing code in an introductory data science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964C1-A886-46BC-83DD-E0932707D3A0}"/>
              </a:ext>
            </a:extLst>
          </p:cNvPr>
          <p:cNvSpPr txBox="1"/>
          <p:nvPr/>
        </p:nvSpPr>
        <p:spPr>
          <a:xfrm>
            <a:off x="4747265" y="5542286"/>
            <a:ext cx="2697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Winona State University</a:t>
            </a:r>
          </a:p>
          <a:p>
            <a:pPr algn="ctr"/>
            <a:r>
              <a:rPr lang="en-US" sz="2000" dirty="0"/>
              <a:t>Winona, MN. USA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C12D1-CB0E-B503-C5F6-8C77DC8EE11C}"/>
              </a:ext>
            </a:extLst>
          </p:cNvPr>
          <p:cNvSpPr txBox="1"/>
          <p:nvPr/>
        </p:nvSpPr>
        <p:spPr>
          <a:xfrm>
            <a:off x="10037531" y="4179446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Slides and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72B75-4E10-ECBE-301F-75E2F37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02" y="2447970"/>
            <a:ext cx="7772400" cy="2387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398CE-7057-92FD-4F8D-D0204467C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31" y="4560282"/>
            <a:ext cx="1999716" cy="1964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430F57-F29D-DE1A-55BB-91B3EBA2D6B9}"/>
              </a:ext>
            </a:extLst>
          </p:cNvPr>
          <p:cNvSpPr txBox="1"/>
          <p:nvPr/>
        </p:nvSpPr>
        <p:spPr>
          <a:xfrm>
            <a:off x="154753" y="6339623"/>
            <a:ext cx="4050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repo: </a:t>
            </a:r>
            <a:r>
              <a:rPr lang="en-US" dirty="0">
                <a:hlinkClick r:id="rId5"/>
              </a:rPr>
              <a:t>https://shorturl.at/5Nodo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8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F51D142F-B001-4983-81AE-88E6DEAC0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81940"/>
              </p:ext>
            </p:extLst>
          </p:nvPr>
        </p:nvGraphicFramePr>
        <p:xfrm>
          <a:off x="4323941" y="1545505"/>
          <a:ext cx="84190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095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5DB902-F0B8-5840-A995-3B5031AFF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409208"/>
              </p:ext>
            </p:extLst>
          </p:nvPr>
        </p:nvGraphicFramePr>
        <p:xfrm>
          <a:off x="208186" y="1449282"/>
          <a:ext cx="84190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095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499302-3D83-934A-B0A5-A550B71F982F}"/>
              </a:ext>
            </a:extLst>
          </p:cNvPr>
          <p:cNvSpPr txBox="1"/>
          <p:nvPr/>
        </p:nvSpPr>
        <p:spPr>
          <a:xfrm>
            <a:off x="1117525" y="2206817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 </a:t>
            </a:r>
            <a:r>
              <a:rPr lang="en-US" sz="2400" dirty="0"/>
              <a:t>(D)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D8DE55E-5C43-1B46-9243-5E8A19989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57817"/>
              </p:ext>
            </p:extLst>
          </p:nvPr>
        </p:nvGraphicFramePr>
        <p:xfrm>
          <a:off x="2775802" y="1545505"/>
          <a:ext cx="439560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95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6F507361-2E34-9549-9258-3B51799E7046}"/>
              </a:ext>
            </a:extLst>
          </p:cNvPr>
          <p:cNvSpPr/>
          <p:nvPr/>
        </p:nvSpPr>
        <p:spPr>
          <a:xfrm>
            <a:off x="1147586" y="2789538"/>
            <a:ext cx="1240044" cy="3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42CBE-746E-304B-9EFD-B7DFF690AC42}"/>
              </a:ext>
            </a:extLst>
          </p:cNvPr>
          <p:cNvSpPr txBox="1"/>
          <p:nvPr/>
        </p:nvSpPr>
        <p:spPr>
          <a:xfrm>
            <a:off x="5326661" y="2283264"/>
            <a:ext cx="12041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Filter </a:t>
            </a:r>
            <a:br>
              <a:rPr lang="en-US" sz="2000" b="1" dirty="0"/>
            </a:br>
            <a:r>
              <a:rPr lang="en-US" dirty="0"/>
              <a:t>(G is not a)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9CFEF2F-C1F2-F549-ACED-A73611F2176E}"/>
              </a:ext>
            </a:extLst>
          </p:cNvPr>
          <p:cNvSpPr/>
          <p:nvPr/>
        </p:nvSpPr>
        <p:spPr>
          <a:xfrm>
            <a:off x="5299854" y="2969880"/>
            <a:ext cx="1204176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CAF3A6A-1FAB-354A-8140-F94E47699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241753"/>
              </p:ext>
            </p:extLst>
          </p:nvPr>
        </p:nvGraphicFramePr>
        <p:xfrm>
          <a:off x="6561979" y="1561944"/>
          <a:ext cx="827364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7939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9425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95992B6-B67B-FE4E-BAEA-14BA6BA1A211}"/>
              </a:ext>
            </a:extLst>
          </p:cNvPr>
          <p:cNvSpPr txBox="1"/>
          <p:nvPr/>
        </p:nvSpPr>
        <p:spPr>
          <a:xfrm>
            <a:off x="9440487" y="2079275"/>
            <a:ext cx="1200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Mutate </a:t>
            </a:r>
            <a:br>
              <a:rPr lang="en-US" sz="2400" b="1" dirty="0"/>
            </a:br>
            <a:r>
              <a:rPr lang="en-US" dirty="0"/>
              <a:t>(N = 2*D)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15AE471-0EA1-A140-9D53-69AAD3C3401F}"/>
              </a:ext>
            </a:extLst>
          </p:cNvPr>
          <p:cNvSpPr/>
          <p:nvPr/>
        </p:nvSpPr>
        <p:spPr>
          <a:xfrm>
            <a:off x="9534040" y="2915823"/>
            <a:ext cx="1136376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42067E-90E5-7745-83DE-90E77FE13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469882"/>
              </p:ext>
            </p:extLst>
          </p:nvPr>
        </p:nvGraphicFramePr>
        <p:xfrm>
          <a:off x="8596013" y="1421259"/>
          <a:ext cx="844474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3784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69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11BFF7E-4094-AE4E-B1A4-4EEA10095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039709"/>
              </p:ext>
            </p:extLst>
          </p:nvPr>
        </p:nvGraphicFramePr>
        <p:xfrm>
          <a:off x="10763969" y="1487854"/>
          <a:ext cx="1351062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354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50354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  <a:gridCol w="450354">
                  <a:extLst>
                    <a:ext uri="{9D8B030D-6E8A-4147-A177-3AD203B41FA5}">
                      <a16:colId xmlns:a16="http://schemas.microsoft.com/office/drawing/2014/main" val="33453403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FB46C33-669D-F44E-835D-358436B4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748257"/>
              </p:ext>
            </p:extLst>
          </p:nvPr>
        </p:nvGraphicFramePr>
        <p:xfrm>
          <a:off x="837606" y="4393948"/>
          <a:ext cx="88459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9979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44617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0A4F290C-A748-7745-9B69-450AE104E9EE}"/>
              </a:ext>
            </a:extLst>
          </p:cNvPr>
          <p:cNvSpPr/>
          <p:nvPr/>
        </p:nvSpPr>
        <p:spPr>
          <a:xfrm>
            <a:off x="1748957" y="4643812"/>
            <a:ext cx="1606291" cy="311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2E0164-54F0-DC49-ADD3-8FFA85B9CCBF}"/>
              </a:ext>
            </a:extLst>
          </p:cNvPr>
          <p:cNvSpPr txBox="1"/>
          <p:nvPr/>
        </p:nvSpPr>
        <p:spPr>
          <a:xfrm>
            <a:off x="1722202" y="5091514"/>
            <a:ext cx="1611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GROUPBY </a:t>
            </a:r>
            <a:r>
              <a:rPr lang="en-US" sz="2000" dirty="0"/>
              <a:t>(G)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1E4D9E9-F561-514A-B989-DBA0AFD22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392750"/>
              </p:ext>
            </p:extLst>
          </p:nvPr>
        </p:nvGraphicFramePr>
        <p:xfrm>
          <a:off x="3450277" y="4350713"/>
          <a:ext cx="1327042" cy="12100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3862">
                  <a:extLst>
                    <a:ext uri="{9D8B030D-6E8A-4147-A177-3AD203B41FA5}">
                      <a16:colId xmlns:a16="http://schemas.microsoft.com/office/drawing/2014/main" val="303914762"/>
                    </a:ext>
                  </a:extLst>
                </a:gridCol>
                <a:gridCol w="85318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Mean(D)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F76D55E5-DFD9-0048-80B8-7B565508EF68}"/>
              </a:ext>
            </a:extLst>
          </p:cNvPr>
          <p:cNvGrpSpPr/>
          <p:nvPr/>
        </p:nvGrpSpPr>
        <p:grpSpPr>
          <a:xfrm>
            <a:off x="669766" y="1793695"/>
            <a:ext cx="335497" cy="2093987"/>
            <a:chOff x="538805" y="999865"/>
            <a:chExt cx="312782" cy="2017392"/>
          </a:xfrm>
        </p:grpSpPr>
        <p:sp>
          <p:nvSpPr>
            <p:cNvPr id="40" name="&quot;No&quot; Symbol 39">
              <a:extLst>
                <a:ext uri="{FF2B5EF4-FFF2-40B4-BE49-F238E27FC236}">
                  <a16:creationId xmlns:a16="http://schemas.microsoft.com/office/drawing/2014/main" id="{124B5916-7AB1-7B41-954B-83DFA8A6261C}"/>
                </a:ext>
              </a:extLst>
            </p:cNvPr>
            <p:cNvSpPr/>
            <p:nvPr/>
          </p:nvSpPr>
          <p:spPr>
            <a:xfrm>
              <a:off x="545314" y="99986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&quot;No&quot; Symbol 40">
              <a:extLst>
                <a:ext uri="{FF2B5EF4-FFF2-40B4-BE49-F238E27FC236}">
                  <a16:creationId xmlns:a16="http://schemas.microsoft.com/office/drawing/2014/main" id="{792031F6-40D5-EC41-88B4-99C5329936E5}"/>
                </a:ext>
              </a:extLst>
            </p:cNvPr>
            <p:cNvSpPr/>
            <p:nvPr/>
          </p:nvSpPr>
          <p:spPr>
            <a:xfrm>
              <a:off x="545314" y="128252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&quot;No&quot; Symbol 41">
              <a:extLst>
                <a:ext uri="{FF2B5EF4-FFF2-40B4-BE49-F238E27FC236}">
                  <a16:creationId xmlns:a16="http://schemas.microsoft.com/office/drawing/2014/main" id="{1DA5FBCC-EDF1-5B47-9CD0-3618335DEDC7}"/>
                </a:ext>
              </a:extLst>
            </p:cNvPr>
            <p:cNvSpPr/>
            <p:nvPr/>
          </p:nvSpPr>
          <p:spPr>
            <a:xfrm>
              <a:off x="538805" y="1571647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&quot;No&quot; Symbol 42">
              <a:extLst>
                <a:ext uri="{FF2B5EF4-FFF2-40B4-BE49-F238E27FC236}">
                  <a16:creationId xmlns:a16="http://schemas.microsoft.com/office/drawing/2014/main" id="{4651F074-C5F4-2F47-8329-BB28F075A4B8}"/>
                </a:ext>
              </a:extLst>
            </p:cNvPr>
            <p:cNvSpPr/>
            <p:nvPr/>
          </p:nvSpPr>
          <p:spPr>
            <a:xfrm>
              <a:off x="538805" y="1854307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&quot;No&quot; Symbol 43">
              <a:extLst>
                <a:ext uri="{FF2B5EF4-FFF2-40B4-BE49-F238E27FC236}">
                  <a16:creationId xmlns:a16="http://schemas.microsoft.com/office/drawing/2014/main" id="{735CCB64-6E1D-4243-9EC4-AF8B31FE9BD0}"/>
                </a:ext>
              </a:extLst>
            </p:cNvPr>
            <p:cNvSpPr/>
            <p:nvPr/>
          </p:nvSpPr>
          <p:spPr>
            <a:xfrm>
              <a:off x="545314" y="2149891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5" name="&quot;No&quot; Symbol 44">
              <a:extLst>
                <a:ext uri="{FF2B5EF4-FFF2-40B4-BE49-F238E27FC236}">
                  <a16:creationId xmlns:a16="http://schemas.microsoft.com/office/drawing/2014/main" id="{837437F7-E9FA-BF42-9EA2-25CDAE00EBF8}"/>
                </a:ext>
              </a:extLst>
            </p:cNvPr>
            <p:cNvSpPr/>
            <p:nvPr/>
          </p:nvSpPr>
          <p:spPr>
            <a:xfrm>
              <a:off x="545314" y="2432551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6" name="&quot;No&quot; Symbol 45">
              <a:extLst>
                <a:ext uri="{FF2B5EF4-FFF2-40B4-BE49-F238E27FC236}">
                  <a16:creationId xmlns:a16="http://schemas.microsoft.com/office/drawing/2014/main" id="{B9BE30B1-794C-B140-AEC9-38024858846D}"/>
                </a:ext>
              </a:extLst>
            </p:cNvPr>
            <p:cNvSpPr/>
            <p:nvPr/>
          </p:nvSpPr>
          <p:spPr>
            <a:xfrm>
              <a:off x="545314" y="272813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551CAF5-0AA0-AF4A-8710-C1B4B8E2016C}"/>
              </a:ext>
            </a:extLst>
          </p:cNvPr>
          <p:cNvGrpSpPr/>
          <p:nvPr/>
        </p:nvGrpSpPr>
        <p:grpSpPr>
          <a:xfrm>
            <a:off x="4384692" y="1860691"/>
            <a:ext cx="719655" cy="622718"/>
            <a:chOff x="3812413" y="993403"/>
            <a:chExt cx="619735" cy="573661"/>
          </a:xfrm>
        </p:grpSpPr>
        <p:sp>
          <p:nvSpPr>
            <p:cNvPr id="48" name="&quot;No&quot; Symbol 47">
              <a:extLst>
                <a:ext uri="{FF2B5EF4-FFF2-40B4-BE49-F238E27FC236}">
                  <a16:creationId xmlns:a16="http://schemas.microsoft.com/office/drawing/2014/main" id="{093A9808-27C8-B64F-8A5A-938FED11F40E}"/>
                </a:ext>
              </a:extLst>
            </p:cNvPr>
            <p:cNvSpPr/>
            <p:nvPr/>
          </p:nvSpPr>
          <p:spPr>
            <a:xfrm>
              <a:off x="3812413" y="993403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&quot;No&quot; Symbol 48">
              <a:extLst>
                <a:ext uri="{FF2B5EF4-FFF2-40B4-BE49-F238E27FC236}">
                  <a16:creationId xmlns:a16="http://schemas.microsoft.com/office/drawing/2014/main" id="{6FC68599-CFEB-2648-9C28-93F94450A7C5}"/>
                </a:ext>
              </a:extLst>
            </p:cNvPr>
            <p:cNvSpPr/>
            <p:nvPr/>
          </p:nvSpPr>
          <p:spPr>
            <a:xfrm>
              <a:off x="4116406" y="993403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&quot;No&quot; Symbol 49">
              <a:extLst>
                <a:ext uri="{FF2B5EF4-FFF2-40B4-BE49-F238E27FC236}">
                  <a16:creationId xmlns:a16="http://schemas.microsoft.com/office/drawing/2014/main" id="{C6DECE54-406D-9248-BFDD-A733F8FC31D5}"/>
                </a:ext>
              </a:extLst>
            </p:cNvPr>
            <p:cNvSpPr/>
            <p:nvPr/>
          </p:nvSpPr>
          <p:spPr>
            <a:xfrm>
              <a:off x="3821882" y="1277942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&quot;No&quot; Symbol 50">
              <a:extLst>
                <a:ext uri="{FF2B5EF4-FFF2-40B4-BE49-F238E27FC236}">
                  <a16:creationId xmlns:a16="http://schemas.microsoft.com/office/drawing/2014/main" id="{43CC5712-5F98-754D-86B9-EC1E6AA7D194}"/>
                </a:ext>
              </a:extLst>
            </p:cNvPr>
            <p:cNvSpPr/>
            <p:nvPr/>
          </p:nvSpPr>
          <p:spPr>
            <a:xfrm>
              <a:off x="4125875" y="1277942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570A43-B42B-B74C-B2C8-CC7E1450DDF7}"/>
              </a:ext>
            </a:extLst>
          </p:cNvPr>
          <p:cNvCxnSpPr>
            <a:cxnSpLocks/>
          </p:cNvCxnSpPr>
          <p:nvPr/>
        </p:nvCxnSpPr>
        <p:spPr>
          <a:xfrm>
            <a:off x="775724" y="4163008"/>
            <a:ext cx="11210658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2C9381-04A7-C640-AAD7-211DE833A9E8}"/>
              </a:ext>
            </a:extLst>
          </p:cNvPr>
          <p:cNvCxnSpPr>
            <a:cxnSpLocks/>
          </p:cNvCxnSpPr>
          <p:nvPr/>
        </p:nvCxnSpPr>
        <p:spPr>
          <a:xfrm>
            <a:off x="3864819" y="1326956"/>
            <a:ext cx="0" cy="2836052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1D2DDC24-4BC9-A61B-922C-C1E2679B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3"/>
            <a:ext cx="10515600" cy="1325563"/>
          </a:xfrm>
        </p:spPr>
        <p:txBody>
          <a:bodyPr/>
          <a:lstStyle/>
          <a:p>
            <a:r>
              <a:rPr lang="en-US" dirty="0"/>
              <a:t>Technology Agnostic</a:t>
            </a:r>
            <a:br>
              <a:rPr lang="en-US" dirty="0"/>
            </a:br>
            <a:r>
              <a:rPr lang="en-US" sz="3200" dirty="0"/>
              <a:t>Data Verbs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FAEC3-4E53-C1E1-AE33-97A77C715214}"/>
              </a:ext>
            </a:extLst>
          </p:cNvPr>
          <p:cNvSpPr txBox="1"/>
          <p:nvPr/>
        </p:nvSpPr>
        <p:spPr>
          <a:xfrm>
            <a:off x="1999138" y="5959659"/>
            <a:ext cx="10574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AGG</a:t>
            </a:r>
          </a:p>
          <a:p>
            <a:pPr algn="ctr"/>
            <a:r>
              <a:rPr lang="en-US" dirty="0"/>
              <a:t>MEAN(D)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FC2845D5-8556-7BA8-3A0E-9332A85B5040}"/>
              </a:ext>
            </a:extLst>
          </p:cNvPr>
          <p:cNvSpPr/>
          <p:nvPr/>
        </p:nvSpPr>
        <p:spPr>
          <a:xfrm>
            <a:off x="2348047" y="5620002"/>
            <a:ext cx="226423" cy="220322"/>
          </a:xfrm>
          <a:prstGeom prst="plus">
            <a:avLst>
              <a:gd name="adj" fmla="val 336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E9C035-1FF6-CD36-9142-0B3F23012097}"/>
              </a:ext>
            </a:extLst>
          </p:cNvPr>
          <p:cNvCxnSpPr>
            <a:cxnSpLocks/>
          </p:cNvCxnSpPr>
          <p:nvPr/>
        </p:nvCxnSpPr>
        <p:spPr>
          <a:xfrm>
            <a:off x="7927367" y="1290832"/>
            <a:ext cx="0" cy="275530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EE5ECA-C7F2-8F15-12B3-53C8EF75E373}"/>
              </a:ext>
            </a:extLst>
          </p:cNvPr>
          <p:cNvGrpSpPr/>
          <p:nvPr/>
        </p:nvGrpSpPr>
        <p:grpSpPr>
          <a:xfrm>
            <a:off x="6787046" y="4286101"/>
            <a:ext cx="4849013" cy="2238423"/>
            <a:chOff x="7294412" y="2105265"/>
            <a:chExt cx="4849013" cy="223842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50C264-E0AA-D3C5-46D2-EC1993D64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880"/>
            <a:stretch/>
          </p:blipFill>
          <p:spPr>
            <a:xfrm>
              <a:off x="11066421" y="3867347"/>
              <a:ext cx="1066083" cy="47634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4D90538-B35A-394D-5FCF-198AFDED0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851" b="29029"/>
            <a:stretch/>
          </p:blipFill>
          <p:spPr>
            <a:xfrm>
              <a:off x="11036187" y="3288297"/>
              <a:ext cx="1066082" cy="47634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A16286-8C0E-D60D-755A-5ECFB174C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051" b="60844"/>
            <a:stretch/>
          </p:blipFill>
          <p:spPr>
            <a:xfrm>
              <a:off x="11057915" y="2897372"/>
              <a:ext cx="1085510" cy="27337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5D95E0-8EBD-40A3-95A1-B119DA3A0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441" b="59804"/>
            <a:stretch/>
          </p:blipFill>
          <p:spPr>
            <a:xfrm>
              <a:off x="9155630" y="2918462"/>
              <a:ext cx="1046652" cy="2783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79AADD-7D39-AE02-448C-8DBDDCB99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360" b="31387"/>
            <a:stretch/>
          </p:blipFill>
          <p:spPr>
            <a:xfrm>
              <a:off x="9155630" y="3284235"/>
              <a:ext cx="1046652" cy="4193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96F2BAE-967B-7FD3-8432-2BCA6FDF6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992" b="2979"/>
            <a:stretch/>
          </p:blipFill>
          <p:spPr>
            <a:xfrm>
              <a:off x="9155629" y="3846982"/>
              <a:ext cx="1046652" cy="41603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630ABD-B215-B8AC-1EAF-373767D4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4412" y="2805369"/>
              <a:ext cx="1046652" cy="148423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52E49CD-695F-0DBB-2459-FD8440A4E54B}"/>
                </a:ext>
              </a:extLst>
            </p:cNvPr>
            <p:cNvSpPr/>
            <p:nvPr/>
          </p:nvSpPr>
          <p:spPr>
            <a:xfrm>
              <a:off x="7486119" y="3126155"/>
              <a:ext cx="803041" cy="271497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0E8C47C-7B55-1176-37FC-5D0EF176FDE8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8289160" y="3055151"/>
              <a:ext cx="848249" cy="206753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355A1F0-7E29-6BF4-70C1-54C9F1045F9D}"/>
                </a:ext>
              </a:extLst>
            </p:cNvPr>
            <p:cNvSpPr/>
            <p:nvPr/>
          </p:nvSpPr>
          <p:spPr>
            <a:xfrm>
              <a:off x="9137409" y="2918463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606F36-7D2F-2D6E-C0F9-CADD336DA2F9}"/>
                </a:ext>
              </a:extLst>
            </p:cNvPr>
            <p:cNvSpPr/>
            <p:nvPr/>
          </p:nvSpPr>
          <p:spPr>
            <a:xfrm>
              <a:off x="7426793" y="3392789"/>
              <a:ext cx="862367" cy="456254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E00795F-6974-CC81-7697-4700808B9391}"/>
                </a:ext>
              </a:extLst>
            </p:cNvPr>
            <p:cNvCxnSpPr>
              <a:cxnSpLocks/>
              <a:stCxn id="33" idx="3"/>
              <a:endCxn id="53" idx="1"/>
            </p:cNvCxnSpPr>
            <p:nvPr/>
          </p:nvCxnSpPr>
          <p:spPr>
            <a:xfrm flipV="1">
              <a:off x="8289160" y="3490775"/>
              <a:ext cx="848249" cy="130141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5A6CACA-EA83-309A-7C5E-0E8AE7D60FC1}"/>
                </a:ext>
              </a:extLst>
            </p:cNvPr>
            <p:cNvSpPr/>
            <p:nvPr/>
          </p:nvSpPr>
          <p:spPr>
            <a:xfrm>
              <a:off x="9137409" y="3285258"/>
              <a:ext cx="1046652" cy="411033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2273039-ECFE-61AE-C1F0-C743B18A70AF}"/>
                </a:ext>
              </a:extLst>
            </p:cNvPr>
            <p:cNvSpPr/>
            <p:nvPr/>
          </p:nvSpPr>
          <p:spPr>
            <a:xfrm>
              <a:off x="7472000" y="3849043"/>
              <a:ext cx="817160" cy="410663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AC3D175-CBB3-7F4B-B192-E7491155FED4}"/>
                </a:ext>
              </a:extLst>
            </p:cNvPr>
            <p:cNvSpPr/>
            <p:nvPr/>
          </p:nvSpPr>
          <p:spPr>
            <a:xfrm>
              <a:off x="9155631" y="3846983"/>
              <a:ext cx="1046652" cy="407654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6F2B6AA-2C24-3B47-E767-537BAD2D6EA2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 flipV="1">
              <a:off x="8289160" y="4050810"/>
              <a:ext cx="866471" cy="3565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2BE88AC-23A6-1279-5963-2E926F5200B8}"/>
                </a:ext>
              </a:extLst>
            </p:cNvPr>
            <p:cNvSpPr txBox="1"/>
            <p:nvPr/>
          </p:nvSpPr>
          <p:spPr>
            <a:xfrm>
              <a:off x="7857024" y="2105265"/>
              <a:ext cx="18219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PARTITION BY </a:t>
              </a:r>
            </a:p>
            <a:p>
              <a:pPr algn="ctr"/>
              <a:r>
                <a:rPr lang="en-US" sz="2000" b="1" dirty="0"/>
                <a:t>Group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F3CC616-67E2-13C5-9A99-69AF9AB54064}"/>
                </a:ext>
              </a:extLst>
            </p:cNvPr>
            <p:cNvCxnSpPr>
              <a:cxnSpLocks/>
              <a:stCxn id="32" idx="3"/>
              <a:endCxn id="60" idx="1"/>
            </p:cNvCxnSpPr>
            <p:nvPr/>
          </p:nvCxnSpPr>
          <p:spPr>
            <a:xfrm flipV="1">
              <a:off x="10184061" y="3033804"/>
              <a:ext cx="871556" cy="21347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F4E30F-1746-A580-BC95-92F5D3B33753}"/>
                </a:ext>
              </a:extLst>
            </p:cNvPr>
            <p:cNvSpPr/>
            <p:nvPr/>
          </p:nvSpPr>
          <p:spPr>
            <a:xfrm>
              <a:off x="11055617" y="2897116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3754253-840E-85DB-49BF-25CE3A8FE356}"/>
                </a:ext>
              </a:extLst>
            </p:cNvPr>
            <p:cNvCxnSpPr>
              <a:cxnSpLocks/>
              <a:stCxn id="53" idx="3"/>
              <a:endCxn id="62" idx="1"/>
            </p:cNvCxnSpPr>
            <p:nvPr/>
          </p:nvCxnSpPr>
          <p:spPr>
            <a:xfrm>
              <a:off x="10184061" y="3490775"/>
              <a:ext cx="863356" cy="37109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E8F4B82-D1EB-4360-6D34-EC8B70D60B87}"/>
                </a:ext>
              </a:extLst>
            </p:cNvPr>
            <p:cNvSpPr/>
            <p:nvPr/>
          </p:nvSpPr>
          <p:spPr>
            <a:xfrm>
              <a:off x="11047417" y="3274264"/>
              <a:ext cx="1046652" cy="507239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EF9E1D8-45A7-92AC-FD34-02A4CB86CEE2}"/>
                </a:ext>
              </a:extLst>
            </p:cNvPr>
            <p:cNvSpPr/>
            <p:nvPr/>
          </p:nvSpPr>
          <p:spPr>
            <a:xfrm>
              <a:off x="11055617" y="3861883"/>
              <a:ext cx="1057456" cy="467811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62F0E32-2415-6EB6-5F9A-949C845D07A7}"/>
                </a:ext>
              </a:extLst>
            </p:cNvPr>
            <p:cNvCxnSpPr>
              <a:cxnSpLocks/>
              <a:stCxn id="56" idx="3"/>
              <a:endCxn id="63" idx="1"/>
            </p:cNvCxnSpPr>
            <p:nvPr/>
          </p:nvCxnSpPr>
          <p:spPr>
            <a:xfrm>
              <a:off x="10202283" y="4050810"/>
              <a:ext cx="853334" cy="44979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7FB789E-9784-45E8-FC5C-D5833F1D1EB9}"/>
                </a:ext>
              </a:extLst>
            </p:cNvPr>
            <p:cNvSpPr txBox="1"/>
            <p:nvPr/>
          </p:nvSpPr>
          <p:spPr>
            <a:xfrm>
              <a:off x="9966469" y="2114141"/>
              <a:ext cx="13651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ORDER BY </a:t>
              </a:r>
            </a:p>
            <a:p>
              <a:pPr algn="ctr"/>
              <a:r>
                <a:rPr lang="en-US" sz="2000" b="1" dirty="0"/>
                <a:t>Data ASC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89EF13-119E-53F8-1303-21D6709D7B16}"/>
              </a:ext>
            </a:extLst>
          </p:cNvPr>
          <p:cNvCxnSpPr>
            <a:cxnSpLocks/>
          </p:cNvCxnSpPr>
          <p:nvPr/>
        </p:nvCxnSpPr>
        <p:spPr>
          <a:xfrm>
            <a:off x="5928749" y="4163008"/>
            <a:ext cx="0" cy="266934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9" grpId="0"/>
      <p:bldP spid="20" grpId="0" animBg="1"/>
      <p:bldP spid="37" grpId="0" animBg="1"/>
      <p:bldP spid="38" grpId="0"/>
      <p:bldP spid="2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1CB9-EBCE-624B-BC07-73AC4D82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/>
              <a:t>Purchasing Snowshoes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6D823-5AF9-EC45-B78D-2E2A0C08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8213436" cy="4222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87CEF5-04E7-8343-A47E-A110520032A6}"/>
              </a:ext>
            </a:extLst>
          </p:cNvPr>
          <p:cNvSpPr/>
          <p:nvPr/>
        </p:nvSpPr>
        <p:spPr>
          <a:xfrm>
            <a:off x="838200" y="5969655"/>
            <a:ext cx="6106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http://statsclass.org/dsci210/Dataverbs/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0C8B7-ED34-2105-43EF-A026298F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076" y="4111014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5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CBF2-E424-9B9F-4DA6-0F000117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875"/>
            <a:ext cx="10515600" cy="1325563"/>
          </a:xfrm>
        </p:spPr>
        <p:txBody>
          <a:bodyPr/>
          <a:lstStyle/>
          <a:p>
            <a:r>
              <a:rPr lang="en-US" dirty="0"/>
              <a:t>Interactive Activity on Data Verbs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C71E6-3A37-90DE-0733-0083F93C6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35" y="1315688"/>
            <a:ext cx="7957529" cy="5177187"/>
          </a:xfrm>
        </p:spPr>
      </p:pic>
    </p:spTree>
    <p:extLst>
      <p:ext uri="{BB962C8B-B14F-4D97-AF65-F5344CB8AC3E}">
        <p14:creationId xmlns:p14="http://schemas.microsoft.com/office/powerpoint/2010/main" val="2722955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3AD8-AFA7-A55E-EB19-9E9A48E8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  <a:br>
              <a:rPr lang="en-US" dirty="0"/>
            </a:br>
            <a:r>
              <a:rPr lang="en-US" sz="3200" dirty="0"/>
              <a:t>Two Museum Bike Tour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18B42-5E74-7EF2-BC79-22FA18F9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38" y="2604015"/>
            <a:ext cx="4725554" cy="3888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EBEC54-1D5F-A69B-1F98-F978DF63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27" y="914400"/>
            <a:ext cx="6779173" cy="5844746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C4379183-34CF-FE4C-31C8-8BFD5B8F19CB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H="1" flipV="1">
            <a:off x="8814416" y="884308"/>
            <a:ext cx="294170" cy="2119429"/>
          </a:xfrm>
          <a:prstGeom prst="curvedConnector3">
            <a:avLst>
              <a:gd name="adj1" fmla="val -77710"/>
            </a:avLst>
          </a:prstGeom>
          <a:ln w="38100">
            <a:solidFill>
              <a:srgbClr val="ED7D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Cycling with solid fill">
            <a:extLst>
              <a:ext uri="{FF2B5EF4-FFF2-40B4-BE49-F238E27FC236}">
                <a16:creationId xmlns:a16="http://schemas.microsoft.com/office/drawing/2014/main" id="{828D8CF3-0732-73F2-A332-A9119AA1F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691067" y="1288453"/>
            <a:ext cx="660294" cy="57259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FD5B967-88D9-B772-3537-3DDEF3599A37}"/>
              </a:ext>
            </a:extLst>
          </p:cNvPr>
          <p:cNvGrpSpPr/>
          <p:nvPr/>
        </p:nvGrpSpPr>
        <p:grpSpPr>
          <a:xfrm>
            <a:off x="7754723" y="1796938"/>
            <a:ext cx="2869570" cy="1487515"/>
            <a:chOff x="7754723" y="1796938"/>
            <a:chExt cx="2869570" cy="148751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24FF4B2-335B-C7B9-C0A9-6E63B61DB2B6}"/>
                </a:ext>
              </a:extLst>
            </p:cNvPr>
            <p:cNvSpPr/>
            <p:nvPr/>
          </p:nvSpPr>
          <p:spPr>
            <a:xfrm>
              <a:off x="7754723" y="2091108"/>
              <a:ext cx="294125" cy="29656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C2BE73D-680B-DEAB-3814-F71B824993BB}"/>
                </a:ext>
              </a:extLst>
            </p:cNvPr>
            <p:cNvSpPr/>
            <p:nvPr/>
          </p:nvSpPr>
          <p:spPr>
            <a:xfrm>
              <a:off x="9874152" y="1796938"/>
              <a:ext cx="294125" cy="29656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DB24B915-C9B3-7643-190A-DA8513368320}"/>
                </a:ext>
              </a:extLst>
            </p:cNvPr>
            <p:cNvSpPr/>
            <p:nvPr/>
          </p:nvSpPr>
          <p:spPr>
            <a:xfrm rot="3500890">
              <a:off x="9899934" y="2249856"/>
              <a:ext cx="902855" cy="54586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0E01FFA5-31AE-AFDB-A102-3FE9ADE2A350}"/>
                </a:ext>
              </a:extLst>
            </p:cNvPr>
            <p:cNvSpPr/>
            <p:nvPr/>
          </p:nvSpPr>
          <p:spPr>
            <a:xfrm rot="3512836">
              <a:off x="7855520" y="2542299"/>
              <a:ext cx="938447" cy="54586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</p:grp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49034F24-D21E-09D7-18E0-EE16F68EA67E}"/>
              </a:ext>
            </a:extLst>
          </p:cNvPr>
          <p:cNvSpPr/>
          <p:nvPr/>
        </p:nvSpPr>
        <p:spPr>
          <a:xfrm>
            <a:off x="3456420" y="4281282"/>
            <a:ext cx="1176632" cy="386544"/>
          </a:xfrm>
          <a:prstGeom prst="wedgeRoundRectCallout">
            <a:avLst>
              <a:gd name="adj1" fmla="val -40079"/>
              <a:gd name="adj2" fmla="val -9720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Cheater!</a:t>
            </a:r>
          </a:p>
        </p:txBody>
      </p:sp>
    </p:spTree>
    <p:extLst>
      <p:ext uri="{BB962C8B-B14F-4D97-AF65-F5344CB8AC3E}">
        <p14:creationId xmlns:p14="http://schemas.microsoft.com/office/powerpoint/2010/main" val="166782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0.00208 C -0.0043 -0.00694 -0.01146 -0.01574 -0.0198 -0.02083 C -0.02813 -0.02616 -0.03724 -0.02755 -0.04701 -0.02894 C -0.05691 -0.03032 -0.06836 -0.02963 -0.07891 -0.02894 C -0.08933 -0.02824 -0.0974 -0.0294 -0.1099 -0.025 C -0.1224 -0.02037 -0.14323 -0.00972 -0.15391 -0.00208 C -0.16446 0.00556 -0.17006 0.01157 -0.17357 0.02083 C -0.17709 0.03009 -0.17487 0.04514 -0.175 0.05324 C -0.17513 0.06134 -0.17474 0.06528 -0.17435 0.06944 " pathEditMode="relative" ptsTypes="AAAAAAAAA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C3504-FBC1-A199-F2EF-55236D0C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74C91F-E4BA-153B-958F-01EFAB91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734" y="365125"/>
            <a:ext cx="4872968" cy="6086614"/>
          </a:xfrm>
          <a:prstGeom prst="rect">
            <a:avLst/>
          </a:prstGeom>
          <a:effectLst>
            <a:outerShdw blurRad="50800" dist="163743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FC86C-C215-15AD-7FBE-C811600F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1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/>
              <a:t>Write out the steps (handout 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7748E-7CE1-08B5-CE8F-6AF6ACB96940}"/>
              </a:ext>
            </a:extLst>
          </p:cNvPr>
          <p:cNvSpPr txBox="1"/>
          <p:nvPr/>
        </p:nvSpPr>
        <p:spPr>
          <a:xfrm>
            <a:off x="838200" y="2063931"/>
            <a:ext cx="5297534" cy="3231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a sequence of data verbs to transform the Starting Table into the Ending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data verbs + some pseudo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MUTATE(ROUND(Distance))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Verbs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GROUPBY + AGGREGATE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PARTITIONBY + ORDERBY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334652A-99A2-E154-DFB3-19904A78F6EB}"/>
              </a:ext>
            </a:extLst>
          </p:cNvPr>
          <p:cNvSpPr/>
          <p:nvPr/>
        </p:nvSpPr>
        <p:spPr>
          <a:xfrm>
            <a:off x="4760707" y="406261"/>
            <a:ext cx="2178027" cy="621645"/>
          </a:xfrm>
          <a:prstGeom prst="wedgeRoundRectCallout">
            <a:avLst>
              <a:gd name="adj1" fmla="val 81072"/>
              <a:gd name="adj2" fmla="val 4428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City Bike trip data</a:t>
            </a:r>
          </a:p>
          <a:p>
            <a:pPr algn="ctr"/>
            <a:r>
              <a:rPr lang="en-US" dirty="0"/>
              <a:t>(one row per trip) </a:t>
            </a:r>
          </a:p>
        </p:txBody>
      </p:sp>
    </p:spTree>
    <p:extLst>
      <p:ext uri="{BB962C8B-B14F-4D97-AF65-F5344CB8AC3E}">
        <p14:creationId xmlns:p14="http://schemas.microsoft.com/office/powerpoint/2010/main" val="188281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101C0-D395-E506-15CD-7E872BFDC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31CC5747-4580-CE83-EBDD-AB6218B3151D}"/>
              </a:ext>
            </a:extLst>
          </p:cNvPr>
          <p:cNvGraphicFramePr>
            <a:graphicFrameLocks noGrp="1"/>
          </p:cNvGraphicFramePr>
          <p:nvPr/>
        </p:nvGraphicFramePr>
        <p:xfrm>
          <a:off x="4323941" y="1545505"/>
          <a:ext cx="84190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095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BC9299-CBFA-8C56-4F4A-CAD43BB5AEF7}"/>
              </a:ext>
            </a:extLst>
          </p:cNvPr>
          <p:cNvGraphicFramePr>
            <a:graphicFrameLocks noGrp="1"/>
          </p:cNvGraphicFramePr>
          <p:nvPr/>
        </p:nvGraphicFramePr>
        <p:xfrm>
          <a:off x="208186" y="1449282"/>
          <a:ext cx="84190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095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EE47432-1640-DC43-C3AE-5ED2E1748419}"/>
              </a:ext>
            </a:extLst>
          </p:cNvPr>
          <p:cNvSpPr txBox="1"/>
          <p:nvPr/>
        </p:nvSpPr>
        <p:spPr>
          <a:xfrm>
            <a:off x="1117525" y="2206817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 </a:t>
            </a:r>
            <a:r>
              <a:rPr lang="en-US" sz="2400" dirty="0"/>
              <a:t>(D)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BDC4A6A-6D69-5A87-C86B-6EB5D83DD389}"/>
              </a:ext>
            </a:extLst>
          </p:cNvPr>
          <p:cNvGraphicFramePr>
            <a:graphicFrameLocks noGrp="1"/>
          </p:cNvGraphicFramePr>
          <p:nvPr/>
        </p:nvGraphicFramePr>
        <p:xfrm>
          <a:off x="2775802" y="1545505"/>
          <a:ext cx="439560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95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F910D371-8901-2036-1B76-EB0A9A81A298}"/>
              </a:ext>
            </a:extLst>
          </p:cNvPr>
          <p:cNvSpPr/>
          <p:nvPr/>
        </p:nvSpPr>
        <p:spPr>
          <a:xfrm>
            <a:off x="1147586" y="2789538"/>
            <a:ext cx="1240044" cy="3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D2889E-3EE9-F17C-A550-026A2937CD3A}"/>
              </a:ext>
            </a:extLst>
          </p:cNvPr>
          <p:cNvSpPr txBox="1"/>
          <p:nvPr/>
        </p:nvSpPr>
        <p:spPr>
          <a:xfrm>
            <a:off x="5326661" y="2283264"/>
            <a:ext cx="12041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Filter </a:t>
            </a:r>
            <a:br>
              <a:rPr lang="en-US" sz="2000" b="1" dirty="0"/>
            </a:br>
            <a:r>
              <a:rPr lang="en-US" dirty="0"/>
              <a:t>(G is not a)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F9BA687-7788-289A-0FD6-10C432C77F7D}"/>
              </a:ext>
            </a:extLst>
          </p:cNvPr>
          <p:cNvSpPr/>
          <p:nvPr/>
        </p:nvSpPr>
        <p:spPr>
          <a:xfrm>
            <a:off x="5299854" y="2969880"/>
            <a:ext cx="1204176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7A8E7B2-20E1-5EF5-6F8C-2AEB3ACF6056}"/>
              </a:ext>
            </a:extLst>
          </p:cNvPr>
          <p:cNvGraphicFramePr>
            <a:graphicFrameLocks noGrp="1"/>
          </p:cNvGraphicFramePr>
          <p:nvPr/>
        </p:nvGraphicFramePr>
        <p:xfrm>
          <a:off x="6561979" y="1561944"/>
          <a:ext cx="827364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7939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9425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F93FDA7-065B-12FE-43DB-5109CD0F5D45}"/>
              </a:ext>
            </a:extLst>
          </p:cNvPr>
          <p:cNvSpPr txBox="1"/>
          <p:nvPr/>
        </p:nvSpPr>
        <p:spPr>
          <a:xfrm>
            <a:off x="9440487" y="2079275"/>
            <a:ext cx="1200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Mutate </a:t>
            </a:r>
            <a:br>
              <a:rPr lang="en-US" sz="2400" b="1" dirty="0"/>
            </a:br>
            <a:r>
              <a:rPr lang="en-US" dirty="0"/>
              <a:t>(N = 2*D)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AA926A1-CBB0-2AA2-CDD1-006FE246CA81}"/>
              </a:ext>
            </a:extLst>
          </p:cNvPr>
          <p:cNvSpPr/>
          <p:nvPr/>
        </p:nvSpPr>
        <p:spPr>
          <a:xfrm>
            <a:off x="9534040" y="2915823"/>
            <a:ext cx="1136376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E2A2E03-84DA-0EFA-DF11-5B39B0B14FCA}"/>
              </a:ext>
            </a:extLst>
          </p:cNvPr>
          <p:cNvGraphicFramePr>
            <a:graphicFrameLocks noGrp="1"/>
          </p:cNvGraphicFramePr>
          <p:nvPr/>
        </p:nvGraphicFramePr>
        <p:xfrm>
          <a:off x="8596013" y="1421259"/>
          <a:ext cx="844474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3784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69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74A8361-00DB-697E-BE95-D83B5CF5E519}"/>
              </a:ext>
            </a:extLst>
          </p:cNvPr>
          <p:cNvGraphicFramePr>
            <a:graphicFrameLocks noGrp="1"/>
          </p:cNvGraphicFramePr>
          <p:nvPr/>
        </p:nvGraphicFramePr>
        <p:xfrm>
          <a:off x="10763969" y="1487854"/>
          <a:ext cx="1351062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354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50354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  <a:gridCol w="450354">
                  <a:extLst>
                    <a:ext uri="{9D8B030D-6E8A-4147-A177-3AD203B41FA5}">
                      <a16:colId xmlns:a16="http://schemas.microsoft.com/office/drawing/2014/main" val="33453403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DE41312-4FD3-A01F-F3A9-F66AB7F745C9}"/>
              </a:ext>
            </a:extLst>
          </p:cNvPr>
          <p:cNvGraphicFramePr>
            <a:graphicFrameLocks noGrp="1"/>
          </p:cNvGraphicFramePr>
          <p:nvPr/>
        </p:nvGraphicFramePr>
        <p:xfrm>
          <a:off x="837606" y="4393948"/>
          <a:ext cx="88459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9979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44617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49FBC3D5-8812-F659-2F5D-B07B4FA2386D}"/>
              </a:ext>
            </a:extLst>
          </p:cNvPr>
          <p:cNvSpPr/>
          <p:nvPr/>
        </p:nvSpPr>
        <p:spPr>
          <a:xfrm>
            <a:off x="1748957" y="4643812"/>
            <a:ext cx="1606291" cy="311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344B8D-8509-C94E-700D-8BEE01C57C2B}"/>
              </a:ext>
            </a:extLst>
          </p:cNvPr>
          <p:cNvSpPr txBox="1"/>
          <p:nvPr/>
        </p:nvSpPr>
        <p:spPr>
          <a:xfrm>
            <a:off x="1722202" y="5091514"/>
            <a:ext cx="1611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GROUPBY </a:t>
            </a:r>
            <a:r>
              <a:rPr lang="en-US" sz="2000" dirty="0"/>
              <a:t>(G)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60E5643-F6D6-1231-DFD7-A342F0F77FA2}"/>
              </a:ext>
            </a:extLst>
          </p:cNvPr>
          <p:cNvGraphicFramePr>
            <a:graphicFrameLocks noGrp="1"/>
          </p:cNvGraphicFramePr>
          <p:nvPr/>
        </p:nvGraphicFramePr>
        <p:xfrm>
          <a:off x="3450277" y="4350713"/>
          <a:ext cx="1327042" cy="12100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3862">
                  <a:extLst>
                    <a:ext uri="{9D8B030D-6E8A-4147-A177-3AD203B41FA5}">
                      <a16:colId xmlns:a16="http://schemas.microsoft.com/office/drawing/2014/main" val="303914762"/>
                    </a:ext>
                  </a:extLst>
                </a:gridCol>
                <a:gridCol w="85318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Mean(D)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7DDC5088-8553-D6BC-4927-9128C4CC48A4}"/>
              </a:ext>
            </a:extLst>
          </p:cNvPr>
          <p:cNvGrpSpPr/>
          <p:nvPr/>
        </p:nvGrpSpPr>
        <p:grpSpPr>
          <a:xfrm>
            <a:off x="669766" y="1793695"/>
            <a:ext cx="335497" cy="2093987"/>
            <a:chOff x="538805" y="999865"/>
            <a:chExt cx="312782" cy="2017392"/>
          </a:xfrm>
        </p:grpSpPr>
        <p:sp>
          <p:nvSpPr>
            <p:cNvPr id="40" name="&quot;No&quot; Symbol 39">
              <a:extLst>
                <a:ext uri="{FF2B5EF4-FFF2-40B4-BE49-F238E27FC236}">
                  <a16:creationId xmlns:a16="http://schemas.microsoft.com/office/drawing/2014/main" id="{2F16B2A4-780E-C5D5-927C-6B2DD5F634BB}"/>
                </a:ext>
              </a:extLst>
            </p:cNvPr>
            <p:cNvSpPr/>
            <p:nvPr/>
          </p:nvSpPr>
          <p:spPr>
            <a:xfrm>
              <a:off x="545314" y="99986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&quot;No&quot; Symbol 40">
              <a:extLst>
                <a:ext uri="{FF2B5EF4-FFF2-40B4-BE49-F238E27FC236}">
                  <a16:creationId xmlns:a16="http://schemas.microsoft.com/office/drawing/2014/main" id="{C9B4E5F0-6D67-A5F9-DFD1-F258E7269A92}"/>
                </a:ext>
              </a:extLst>
            </p:cNvPr>
            <p:cNvSpPr/>
            <p:nvPr/>
          </p:nvSpPr>
          <p:spPr>
            <a:xfrm>
              <a:off x="545314" y="128252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&quot;No&quot; Symbol 41">
              <a:extLst>
                <a:ext uri="{FF2B5EF4-FFF2-40B4-BE49-F238E27FC236}">
                  <a16:creationId xmlns:a16="http://schemas.microsoft.com/office/drawing/2014/main" id="{99D50ACA-67B1-7C19-CC9C-320C19FB0E60}"/>
                </a:ext>
              </a:extLst>
            </p:cNvPr>
            <p:cNvSpPr/>
            <p:nvPr/>
          </p:nvSpPr>
          <p:spPr>
            <a:xfrm>
              <a:off x="538805" y="1571647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&quot;No&quot; Symbol 42">
              <a:extLst>
                <a:ext uri="{FF2B5EF4-FFF2-40B4-BE49-F238E27FC236}">
                  <a16:creationId xmlns:a16="http://schemas.microsoft.com/office/drawing/2014/main" id="{82CBF764-5D3D-53EC-C9D6-D8B336347F46}"/>
                </a:ext>
              </a:extLst>
            </p:cNvPr>
            <p:cNvSpPr/>
            <p:nvPr/>
          </p:nvSpPr>
          <p:spPr>
            <a:xfrm>
              <a:off x="538805" y="1854307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&quot;No&quot; Symbol 43">
              <a:extLst>
                <a:ext uri="{FF2B5EF4-FFF2-40B4-BE49-F238E27FC236}">
                  <a16:creationId xmlns:a16="http://schemas.microsoft.com/office/drawing/2014/main" id="{E00C22A9-AE41-AC3A-4C6F-E5DACA081DB6}"/>
                </a:ext>
              </a:extLst>
            </p:cNvPr>
            <p:cNvSpPr/>
            <p:nvPr/>
          </p:nvSpPr>
          <p:spPr>
            <a:xfrm>
              <a:off x="545314" y="2149891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5" name="&quot;No&quot; Symbol 44">
              <a:extLst>
                <a:ext uri="{FF2B5EF4-FFF2-40B4-BE49-F238E27FC236}">
                  <a16:creationId xmlns:a16="http://schemas.microsoft.com/office/drawing/2014/main" id="{FB479874-3FC2-FC21-BF70-8555C59F6CE7}"/>
                </a:ext>
              </a:extLst>
            </p:cNvPr>
            <p:cNvSpPr/>
            <p:nvPr/>
          </p:nvSpPr>
          <p:spPr>
            <a:xfrm>
              <a:off x="545314" y="2432551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6" name="&quot;No&quot; Symbol 45">
              <a:extLst>
                <a:ext uri="{FF2B5EF4-FFF2-40B4-BE49-F238E27FC236}">
                  <a16:creationId xmlns:a16="http://schemas.microsoft.com/office/drawing/2014/main" id="{A95C333C-FAB5-D0A7-6AE9-90B198C5EC3E}"/>
                </a:ext>
              </a:extLst>
            </p:cNvPr>
            <p:cNvSpPr/>
            <p:nvPr/>
          </p:nvSpPr>
          <p:spPr>
            <a:xfrm>
              <a:off x="545314" y="272813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2CB6590-FD90-BE86-8F45-0784ED335ED4}"/>
              </a:ext>
            </a:extLst>
          </p:cNvPr>
          <p:cNvGrpSpPr/>
          <p:nvPr/>
        </p:nvGrpSpPr>
        <p:grpSpPr>
          <a:xfrm>
            <a:off x="4384692" y="1860691"/>
            <a:ext cx="719655" cy="622718"/>
            <a:chOff x="3812413" y="993403"/>
            <a:chExt cx="619735" cy="573661"/>
          </a:xfrm>
        </p:grpSpPr>
        <p:sp>
          <p:nvSpPr>
            <p:cNvPr id="48" name="&quot;No&quot; Symbol 47">
              <a:extLst>
                <a:ext uri="{FF2B5EF4-FFF2-40B4-BE49-F238E27FC236}">
                  <a16:creationId xmlns:a16="http://schemas.microsoft.com/office/drawing/2014/main" id="{C39DD8D5-1FE9-7B51-5F90-566ADEC51799}"/>
                </a:ext>
              </a:extLst>
            </p:cNvPr>
            <p:cNvSpPr/>
            <p:nvPr/>
          </p:nvSpPr>
          <p:spPr>
            <a:xfrm>
              <a:off x="3812413" y="993403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&quot;No&quot; Symbol 48">
              <a:extLst>
                <a:ext uri="{FF2B5EF4-FFF2-40B4-BE49-F238E27FC236}">
                  <a16:creationId xmlns:a16="http://schemas.microsoft.com/office/drawing/2014/main" id="{3F70B64C-8FCF-AB00-8973-3F098F53F159}"/>
                </a:ext>
              </a:extLst>
            </p:cNvPr>
            <p:cNvSpPr/>
            <p:nvPr/>
          </p:nvSpPr>
          <p:spPr>
            <a:xfrm>
              <a:off x="4116406" y="993403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&quot;No&quot; Symbol 49">
              <a:extLst>
                <a:ext uri="{FF2B5EF4-FFF2-40B4-BE49-F238E27FC236}">
                  <a16:creationId xmlns:a16="http://schemas.microsoft.com/office/drawing/2014/main" id="{59B57693-8F77-3AAE-5AAC-2E3B6FB65A57}"/>
                </a:ext>
              </a:extLst>
            </p:cNvPr>
            <p:cNvSpPr/>
            <p:nvPr/>
          </p:nvSpPr>
          <p:spPr>
            <a:xfrm>
              <a:off x="3821882" y="1277942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&quot;No&quot; Symbol 50">
              <a:extLst>
                <a:ext uri="{FF2B5EF4-FFF2-40B4-BE49-F238E27FC236}">
                  <a16:creationId xmlns:a16="http://schemas.microsoft.com/office/drawing/2014/main" id="{1199D77B-4071-F179-B71C-38850F87B073}"/>
                </a:ext>
              </a:extLst>
            </p:cNvPr>
            <p:cNvSpPr/>
            <p:nvPr/>
          </p:nvSpPr>
          <p:spPr>
            <a:xfrm>
              <a:off x="4125875" y="1277942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EB03C8-80E1-CA7F-95D2-C620A2B21732}"/>
              </a:ext>
            </a:extLst>
          </p:cNvPr>
          <p:cNvCxnSpPr>
            <a:cxnSpLocks/>
          </p:cNvCxnSpPr>
          <p:nvPr/>
        </p:nvCxnSpPr>
        <p:spPr>
          <a:xfrm>
            <a:off x="775724" y="4163008"/>
            <a:ext cx="11210658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FE6969-7528-BC01-6EA4-8941E0297850}"/>
              </a:ext>
            </a:extLst>
          </p:cNvPr>
          <p:cNvCxnSpPr>
            <a:cxnSpLocks/>
          </p:cNvCxnSpPr>
          <p:nvPr/>
        </p:nvCxnSpPr>
        <p:spPr>
          <a:xfrm>
            <a:off x="3864819" y="1326956"/>
            <a:ext cx="0" cy="2836052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0872ED30-1CB3-ECC7-0ED1-B900D11B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3"/>
            <a:ext cx="10515600" cy="1325563"/>
          </a:xfrm>
        </p:spPr>
        <p:txBody>
          <a:bodyPr/>
          <a:lstStyle/>
          <a:p>
            <a:r>
              <a:rPr lang="en-US" dirty="0"/>
              <a:t>Technology Agnostic</a:t>
            </a:r>
            <a:br>
              <a:rPr lang="en-US" dirty="0"/>
            </a:br>
            <a:r>
              <a:rPr lang="en-US" sz="3200" dirty="0"/>
              <a:t>Data Verbs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089D62-CE59-F13E-3A53-30128F0D7ED7}"/>
              </a:ext>
            </a:extLst>
          </p:cNvPr>
          <p:cNvSpPr txBox="1"/>
          <p:nvPr/>
        </p:nvSpPr>
        <p:spPr>
          <a:xfrm>
            <a:off x="1999138" y="5959659"/>
            <a:ext cx="10574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AGG</a:t>
            </a:r>
          </a:p>
          <a:p>
            <a:pPr algn="ctr"/>
            <a:r>
              <a:rPr lang="en-US" dirty="0"/>
              <a:t>MEAN(D)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1C58D5C-403E-2DFB-9FE1-E7E175443B73}"/>
              </a:ext>
            </a:extLst>
          </p:cNvPr>
          <p:cNvSpPr/>
          <p:nvPr/>
        </p:nvSpPr>
        <p:spPr>
          <a:xfrm>
            <a:off x="2348047" y="5620002"/>
            <a:ext cx="226423" cy="220322"/>
          </a:xfrm>
          <a:prstGeom prst="plus">
            <a:avLst>
              <a:gd name="adj" fmla="val 336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164101-279B-90AE-ECE5-A49A2D178414}"/>
              </a:ext>
            </a:extLst>
          </p:cNvPr>
          <p:cNvCxnSpPr>
            <a:cxnSpLocks/>
          </p:cNvCxnSpPr>
          <p:nvPr/>
        </p:nvCxnSpPr>
        <p:spPr>
          <a:xfrm>
            <a:off x="7927367" y="1290832"/>
            <a:ext cx="0" cy="275530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DADA3E-8856-5D25-CF51-5EEB4CBB2F31}"/>
              </a:ext>
            </a:extLst>
          </p:cNvPr>
          <p:cNvGrpSpPr/>
          <p:nvPr/>
        </p:nvGrpSpPr>
        <p:grpSpPr>
          <a:xfrm>
            <a:off x="6787046" y="4286101"/>
            <a:ext cx="4849013" cy="2238423"/>
            <a:chOff x="7294412" y="2105265"/>
            <a:chExt cx="4849013" cy="223842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29B6C32-FD1D-F7EF-AD66-B3546ADE8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880"/>
            <a:stretch/>
          </p:blipFill>
          <p:spPr>
            <a:xfrm>
              <a:off x="11066421" y="3867347"/>
              <a:ext cx="1066083" cy="47634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96D003B-1689-1CDC-A13A-B2AECE92D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851" b="29029"/>
            <a:stretch/>
          </p:blipFill>
          <p:spPr>
            <a:xfrm>
              <a:off x="11036187" y="3288297"/>
              <a:ext cx="1066082" cy="47634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7C98EE8-B8A2-FFD1-D6E2-DFF662A66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051" b="60844"/>
            <a:stretch/>
          </p:blipFill>
          <p:spPr>
            <a:xfrm>
              <a:off x="11057915" y="2897372"/>
              <a:ext cx="1085510" cy="27337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4A9D6E-877A-00B6-CEBB-1F8277435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441" b="59804"/>
            <a:stretch/>
          </p:blipFill>
          <p:spPr>
            <a:xfrm>
              <a:off x="9155630" y="2918462"/>
              <a:ext cx="1046652" cy="2783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0CB1A98-140D-1069-1772-CE099B140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360" b="31387"/>
            <a:stretch/>
          </p:blipFill>
          <p:spPr>
            <a:xfrm>
              <a:off x="9155630" y="3284235"/>
              <a:ext cx="1046652" cy="4193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F4BD78C-ACBE-4237-E39E-04AF8A24D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992" b="2979"/>
            <a:stretch/>
          </p:blipFill>
          <p:spPr>
            <a:xfrm>
              <a:off x="9155629" y="3846982"/>
              <a:ext cx="1046652" cy="41603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6A71AA-2590-0980-E371-3069EF1D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4412" y="2805369"/>
              <a:ext cx="1046652" cy="148423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7A2642-4F4B-9BBA-8598-5F76F0A1A1F5}"/>
                </a:ext>
              </a:extLst>
            </p:cNvPr>
            <p:cNvSpPr/>
            <p:nvPr/>
          </p:nvSpPr>
          <p:spPr>
            <a:xfrm>
              <a:off x="7486119" y="3126155"/>
              <a:ext cx="803041" cy="271497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75FBD76-0217-021B-21DC-8C1786A09BA0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8289160" y="3055151"/>
              <a:ext cx="848249" cy="206753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247099-B378-F3AC-8D5C-CB2952312F27}"/>
                </a:ext>
              </a:extLst>
            </p:cNvPr>
            <p:cNvSpPr/>
            <p:nvPr/>
          </p:nvSpPr>
          <p:spPr>
            <a:xfrm>
              <a:off x="9137409" y="2918463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CAA027D-4BD2-83E6-D879-ABA63BF515E1}"/>
                </a:ext>
              </a:extLst>
            </p:cNvPr>
            <p:cNvSpPr/>
            <p:nvPr/>
          </p:nvSpPr>
          <p:spPr>
            <a:xfrm>
              <a:off x="7426793" y="3392789"/>
              <a:ext cx="862367" cy="456254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F62C8E1-E7D8-3FC0-15B2-E1876EADA7DB}"/>
                </a:ext>
              </a:extLst>
            </p:cNvPr>
            <p:cNvCxnSpPr>
              <a:cxnSpLocks/>
              <a:stCxn id="33" idx="3"/>
              <a:endCxn id="53" idx="1"/>
            </p:cNvCxnSpPr>
            <p:nvPr/>
          </p:nvCxnSpPr>
          <p:spPr>
            <a:xfrm flipV="1">
              <a:off x="8289160" y="3490775"/>
              <a:ext cx="848249" cy="130141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2797DCE-C7B0-549C-BC7C-5B592371E1BB}"/>
                </a:ext>
              </a:extLst>
            </p:cNvPr>
            <p:cNvSpPr/>
            <p:nvPr/>
          </p:nvSpPr>
          <p:spPr>
            <a:xfrm>
              <a:off x="9137409" y="3285258"/>
              <a:ext cx="1046652" cy="411033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5A3B295-0D4B-9572-EF07-761DEF0E1964}"/>
                </a:ext>
              </a:extLst>
            </p:cNvPr>
            <p:cNvSpPr/>
            <p:nvPr/>
          </p:nvSpPr>
          <p:spPr>
            <a:xfrm>
              <a:off x="7472000" y="3849043"/>
              <a:ext cx="817160" cy="410663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BFF5131-9627-04B7-82A5-30BE7880D090}"/>
                </a:ext>
              </a:extLst>
            </p:cNvPr>
            <p:cNvSpPr/>
            <p:nvPr/>
          </p:nvSpPr>
          <p:spPr>
            <a:xfrm>
              <a:off x="9155631" y="3846983"/>
              <a:ext cx="1046652" cy="407654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FC914F4-5424-5E05-3522-062B0E1D077A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 flipV="1">
              <a:off x="8289160" y="4050810"/>
              <a:ext cx="866471" cy="3565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18D41CA-FEA0-B1DD-6A3F-6DFC588A387A}"/>
                </a:ext>
              </a:extLst>
            </p:cNvPr>
            <p:cNvSpPr txBox="1"/>
            <p:nvPr/>
          </p:nvSpPr>
          <p:spPr>
            <a:xfrm>
              <a:off x="7857024" y="2105265"/>
              <a:ext cx="18219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PARTITION BY </a:t>
              </a:r>
            </a:p>
            <a:p>
              <a:pPr algn="ctr"/>
              <a:r>
                <a:rPr lang="en-US" sz="2000" b="1" dirty="0"/>
                <a:t>Group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08C4EBB-DA78-0180-9E97-3CC2501C5253}"/>
                </a:ext>
              </a:extLst>
            </p:cNvPr>
            <p:cNvCxnSpPr>
              <a:cxnSpLocks/>
              <a:stCxn id="32" idx="3"/>
              <a:endCxn id="60" idx="1"/>
            </p:cNvCxnSpPr>
            <p:nvPr/>
          </p:nvCxnSpPr>
          <p:spPr>
            <a:xfrm flipV="1">
              <a:off x="10184061" y="3033804"/>
              <a:ext cx="871556" cy="21347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DE2FF45-9141-66E4-2065-EB909FA0F967}"/>
                </a:ext>
              </a:extLst>
            </p:cNvPr>
            <p:cNvSpPr/>
            <p:nvPr/>
          </p:nvSpPr>
          <p:spPr>
            <a:xfrm>
              <a:off x="11055617" y="2897116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6F3CE20-F350-5989-8D6D-4E2D41D17584}"/>
                </a:ext>
              </a:extLst>
            </p:cNvPr>
            <p:cNvCxnSpPr>
              <a:cxnSpLocks/>
              <a:stCxn id="53" idx="3"/>
              <a:endCxn id="62" idx="1"/>
            </p:cNvCxnSpPr>
            <p:nvPr/>
          </p:nvCxnSpPr>
          <p:spPr>
            <a:xfrm>
              <a:off x="10184061" y="3490775"/>
              <a:ext cx="863356" cy="37109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7FCDFD4-E4BB-22AE-E809-2DC9B77F306C}"/>
                </a:ext>
              </a:extLst>
            </p:cNvPr>
            <p:cNvSpPr/>
            <p:nvPr/>
          </p:nvSpPr>
          <p:spPr>
            <a:xfrm>
              <a:off x="11047417" y="3274264"/>
              <a:ext cx="1046652" cy="507239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A6BFEFF-046B-1E7A-4C38-70F22C406552}"/>
                </a:ext>
              </a:extLst>
            </p:cNvPr>
            <p:cNvSpPr/>
            <p:nvPr/>
          </p:nvSpPr>
          <p:spPr>
            <a:xfrm>
              <a:off x="11055617" y="3861883"/>
              <a:ext cx="1057456" cy="467811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F78140D-C7C0-1C1A-D917-870F67E636E9}"/>
                </a:ext>
              </a:extLst>
            </p:cNvPr>
            <p:cNvCxnSpPr>
              <a:cxnSpLocks/>
              <a:stCxn id="56" idx="3"/>
              <a:endCxn id="63" idx="1"/>
            </p:cNvCxnSpPr>
            <p:nvPr/>
          </p:nvCxnSpPr>
          <p:spPr>
            <a:xfrm>
              <a:off x="10202283" y="4050810"/>
              <a:ext cx="853334" cy="44979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183FC78-D5BA-9D7B-67A5-1FD70B225447}"/>
                </a:ext>
              </a:extLst>
            </p:cNvPr>
            <p:cNvSpPr txBox="1"/>
            <p:nvPr/>
          </p:nvSpPr>
          <p:spPr>
            <a:xfrm>
              <a:off x="9966469" y="2114141"/>
              <a:ext cx="13651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ORDER BY </a:t>
              </a:r>
            </a:p>
            <a:p>
              <a:pPr algn="ctr"/>
              <a:r>
                <a:rPr lang="en-US" sz="2000" b="1" dirty="0"/>
                <a:t>Data ASC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3E3CB70-34F1-9AAC-08A6-21A0DEBBE29D}"/>
              </a:ext>
            </a:extLst>
          </p:cNvPr>
          <p:cNvCxnSpPr>
            <a:cxnSpLocks/>
          </p:cNvCxnSpPr>
          <p:nvPr/>
        </p:nvCxnSpPr>
        <p:spPr>
          <a:xfrm>
            <a:off x="5928749" y="4163008"/>
            <a:ext cx="0" cy="266934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35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F90D7-C8CE-D28D-7EE2-B088BBB84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B08-D393-E8C1-2D7A-85285991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2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/>
              <a:t>Write out the steps (handout 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E80EC-5A36-13E6-C22D-074042AA376D}"/>
              </a:ext>
            </a:extLst>
          </p:cNvPr>
          <p:cNvSpPr txBox="1"/>
          <p:nvPr/>
        </p:nvSpPr>
        <p:spPr>
          <a:xfrm>
            <a:off x="838200" y="2063931"/>
            <a:ext cx="5297534" cy="3231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a sequence of data verbs to transform the Starting Table into the Ending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data verbs + some pseudo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MUTATE(ROUND(Distance))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Verbs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GROUPBY + AGGREGATE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PARTITIONBY + ORDERBY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DF8AD-FCE5-EC10-5EA3-7C384C78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543" y="916825"/>
            <a:ext cx="5654363" cy="5024350"/>
          </a:xfrm>
          <a:prstGeom prst="rect">
            <a:avLst/>
          </a:prstGeom>
          <a:effectLst>
            <a:outerShdw blurRad="50800" dist="150885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344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7EF0B-014F-C0CB-42F7-0DE955FE6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ABCF2D67-6C55-767A-FE5D-588FB45A0BB5}"/>
              </a:ext>
            </a:extLst>
          </p:cNvPr>
          <p:cNvGraphicFramePr>
            <a:graphicFrameLocks noGrp="1"/>
          </p:cNvGraphicFramePr>
          <p:nvPr/>
        </p:nvGraphicFramePr>
        <p:xfrm>
          <a:off x="4323941" y="1545505"/>
          <a:ext cx="84190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095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A70D17-E2A7-4C4D-85B8-394117A15DA9}"/>
              </a:ext>
            </a:extLst>
          </p:cNvPr>
          <p:cNvGraphicFramePr>
            <a:graphicFrameLocks noGrp="1"/>
          </p:cNvGraphicFramePr>
          <p:nvPr/>
        </p:nvGraphicFramePr>
        <p:xfrm>
          <a:off x="208186" y="1449282"/>
          <a:ext cx="84190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095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953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61A631-01FA-EE8F-FE34-4D6A32CB59B5}"/>
              </a:ext>
            </a:extLst>
          </p:cNvPr>
          <p:cNvSpPr txBox="1"/>
          <p:nvPr/>
        </p:nvSpPr>
        <p:spPr>
          <a:xfrm>
            <a:off x="1117525" y="2206817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 </a:t>
            </a:r>
            <a:r>
              <a:rPr lang="en-US" sz="2400" dirty="0"/>
              <a:t>(D)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B9CF74-8F90-9B18-484E-C322D637FF85}"/>
              </a:ext>
            </a:extLst>
          </p:cNvPr>
          <p:cNvGraphicFramePr>
            <a:graphicFrameLocks noGrp="1"/>
          </p:cNvGraphicFramePr>
          <p:nvPr/>
        </p:nvGraphicFramePr>
        <p:xfrm>
          <a:off x="2775802" y="1545505"/>
          <a:ext cx="439560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95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19AC5C7B-6593-3EFB-D993-419618DD0454}"/>
              </a:ext>
            </a:extLst>
          </p:cNvPr>
          <p:cNvSpPr/>
          <p:nvPr/>
        </p:nvSpPr>
        <p:spPr>
          <a:xfrm>
            <a:off x="1147586" y="2789538"/>
            <a:ext cx="1240044" cy="3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FEFC6-E968-4B51-6CE0-3C5689872294}"/>
              </a:ext>
            </a:extLst>
          </p:cNvPr>
          <p:cNvSpPr txBox="1"/>
          <p:nvPr/>
        </p:nvSpPr>
        <p:spPr>
          <a:xfrm>
            <a:off x="5326661" y="2283264"/>
            <a:ext cx="12041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Filter </a:t>
            </a:r>
            <a:br>
              <a:rPr lang="en-US" sz="2000" b="1" dirty="0"/>
            </a:br>
            <a:r>
              <a:rPr lang="en-US" dirty="0"/>
              <a:t>(G is not a)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D9A7285-71DD-FF9C-D685-C0914F7EBDBA}"/>
              </a:ext>
            </a:extLst>
          </p:cNvPr>
          <p:cNvSpPr/>
          <p:nvPr/>
        </p:nvSpPr>
        <p:spPr>
          <a:xfrm>
            <a:off x="5299854" y="2969880"/>
            <a:ext cx="1204176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E3C4CA7-F82D-EE3B-8220-B76EA69CAF66}"/>
              </a:ext>
            </a:extLst>
          </p:cNvPr>
          <p:cNvGraphicFramePr>
            <a:graphicFrameLocks noGrp="1"/>
          </p:cNvGraphicFramePr>
          <p:nvPr/>
        </p:nvGraphicFramePr>
        <p:xfrm>
          <a:off x="6561979" y="1561944"/>
          <a:ext cx="827364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7939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9425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FE439A8-EB0D-0D78-F57A-0A7A1A160AD2}"/>
              </a:ext>
            </a:extLst>
          </p:cNvPr>
          <p:cNvSpPr txBox="1"/>
          <p:nvPr/>
        </p:nvSpPr>
        <p:spPr>
          <a:xfrm>
            <a:off x="9440487" y="2079275"/>
            <a:ext cx="1200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Mutate </a:t>
            </a:r>
            <a:br>
              <a:rPr lang="en-US" sz="2400" b="1" dirty="0"/>
            </a:br>
            <a:r>
              <a:rPr lang="en-US" dirty="0"/>
              <a:t>(N = 2*D)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7025F6B-5BEB-807D-4218-006366E728F7}"/>
              </a:ext>
            </a:extLst>
          </p:cNvPr>
          <p:cNvSpPr/>
          <p:nvPr/>
        </p:nvSpPr>
        <p:spPr>
          <a:xfrm>
            <a:off x="9534040" y="2915823"/>
            <a:ext cx="1136376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0A25E29-F675-E2B9-A506-42A955687B47}"/>
              </a:ext>
            </a:extLst>
          </p:cNvPr>
          <p:cNvGraphicFramePr>
            <a:graphicFrameLocks noGrp="1"/>
          </p:cNvGraphicFramePr>
          <p:nvPr/>
        </p:nvGraphicFramePr>
        <p:xfrm>
          <a:off x="8596013" y="1421259"/>
          <a:ext cx="844474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3784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2069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401559E-E3D0-FBCD-238D-F6AF2EC9B511}"/>
              </a:ext>
            </a:extLst>
          </p:cNvPr>
          <p:cNvGraphicFramePr>
            <a:graphicFrameLocks noGrp="1"/>
          </p:cNvGraphicFramePr>
          <p:nvPr/>
        </p:nvGraphicFramePr>
        <p:xfrm>
          <a:off x="10763969" y="1487854"/>
          <a:ext cx="1351062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354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50354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  <a:gridCol w="450354">
                  <a:extLst>
                    <a:ext uri="{9D8B030D-6E8A-4147-A177-3AD203B41FA5}">
                      <a16:colId xmlns:a16="http://schemas.microsoft.com/office/drawing/2014/main" val="33453403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4FBB376-1093-1F45-58A8-D4A0236465A1}"/>
              </a:ext>
            </a:extLst>
          </p:cNvPr>
          <p:cNvGraphicFramePr>
            <a:graphicFrameLocks noGrp="1"/>
          </p:cNvGraphicFramePr>
          <p:nvPr/>
        </p:nvGraphicFramePr>
        <p:xfrm>
          <a:off x="837606" y="4393948"/>
          <a:ext cx="884596" cy="2438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9979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44617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EA07E95A-5D8F-96BF-A505-E6B35F2253A5}"/>
              </a:ext>
            </a:extLst>
          </p:cNvPr>
          <p:cNvSpPr/>
          <p:nvPr/>
        </p:nvSpPr>
        <p:spPr>
          <a:xfrm>
            <a:off x="1748957" y="4643812"/>
            <a:ext cx="1606291" cy="311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D49661-C146-2BBA-3132-AE0ADC4FC8B8}"/>
              </a:ext>
            </a:extLst>
          </p:cNvPr>
          <p:cNvSpPr txBox="1"/>
          <p:nvPr/>
        </p:nvSpPr>
        <p:spPr>
          <a:xfrm>
            <a:off x="1722202" y="5091514"/>
            <a:ext cx="1611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GROUPBY </a:t>
            </a:r>
            <a:r>
              <a:rPr lang="en-US" sz="2000" dirty="0"/>
              <a:t>(G)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C27F871-BBAD-4902-8F1D-DEF21D2E7E03}"/>
              </a:ext>
            </a:extLst>
          </p:cNvPr>
          <p:cNvGraphicFramePr>
            <a:graphicFrameLocks noGrp="1"/>
          </p:cNvGraphicFramePr>
          <p:nvPr/>
        </p:nvGraphicFramePr>
        <p:xfrm>
          <a:off x="3450277" y="4350713"/>
          <a:ext cx="1327042" cy="12100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3862">
                  <a:extLst>
                    <a:ext uri="{9D8B030D-6E8A-4147-A177-3AD203B41FA5}">
                      <a16:colId xmlns:a16="http://schemas.microsoft.com/office/drawing/2014/main" val="303914762"/>
                    </a:ext>
                  </a:extLst>
                </a:gridCol>
                <a:gridCol w="85318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Mean(D)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F447E956-5C99-24E5-E9F4-09964B52E41C}"/>
              </a:ext>
            </a:extLst>
          </p:cNvPr>
          <p:cNvGrpSpPr/>
          <p:nvPr/>
        </p:nvGrpSpPr>
        <p:grpSpPr>
          <a:xfrm>
            <a:off x="669766" y="1793695"/>
            <a:ext cx="335497" cy="2093987"/>
            <a:chOff x="538805" y="999865"/>
            <a:chExt cx="312782" cy="2017392"/>
          </a:xfrm>
        </p:grpSpPr>
        <p:sp>
          <p:nvSpPr>
            <p:cNvPr id="40" name="&quot;No&quot; Symbol 39">
              <a:extLst>
                <a:ext uri="{FF2B5EF4-FFF2-40B4-BE49-F238E27FC236}">
                  <a16:creationId xmlns:a16="http://schemas.microsoft.com/office/drawing/2014/main" id="{C4101CB5-59D2-FFCC-C2E4-9BDBAB2FCB80}"/>
                </a:ext>
              </a:extLst>
            </p:cNvPr>
            <p:cNvSpPr/>
            <p:nvPr/>
          </p:nvSpPr>
          <p:spPr>
            <a:xfrm>
              <a:off x="545314" y="99986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&quot;No&quot; Symbol 40">
              <a:extLst>
                <a:ext uri="{FF2B5EF4-FFF2-40B4-BE49-F238E27FC236}">
                  <a16:creationId xmlns:a16="http://schemas.microsoft.com/office/drawing/2014/main" id="{50291ADB-7A9F-DB8B-66B7-5AAA31B00750}"/>
                </a:ext>
              </a:extLst>
            </p:cNvPr>
            <p:cNvSpPr/>
            <p:nvPr/>
          </p:nvSpPr>
          <p:spPr>
            <a:xfrm>
              <a:off x="545314" y="128252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&quot;No&quot; Symbol 41">
              <a:extLst>
                <a:ext uri="{FF2B5EF4-FFF2-40B4-BE49-F238E27FC236}">
                  <a16:creationId xmlns:a16="http://schemas.microsoft.com/office/drawing/2014/main" id="{35C5F38E-4C04-8AFB-6E33-A01A29A3B8D1}"/>
                </a:ext>
              </a:extLst>
            </p:cNvPr>
            <p:cNvSpPr/>
            <p:nvPr/>
          </p:nvSpPr>
          <p:spPr>
            <a:xfrm>
              <a:off x="538805" y="1571647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&quot;No&quot; Symbol 42">
              <a:extLst>
                <a:ext uri="{FF2B5EF4-FFF2-40B4-BE49-F238E27FC236}">
                  <a16:creationId xmlns:a16="http://schemas.microsoft.com/office/drawing/2014/main" id="{6CF8CB0D-790B-F5C9-F8DD-DE329FB9D519}"/>
                </a:ext>
              </a:extLst>
            </p:cNvPr>
            <p:cNvSpPr/>
            <p:nvPr/>
          </p:nvSpPr>
          <p:spPr>
            <a:xfrm>
              <a:off x="538805" y="1854307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&quot;No&quot; Symbol 43">
              <a:extLst>
                <a:ext uri="{FF2B5EF4-FFF2-40B4-BE49-F238E27FC236}">
                  <a16:creationId xmlns:a16="http://schemas.microsoft.com/office/drawing/2014/main" id="{56E9A67C-6E28-D8C7-258C-6AA628519E97}"/>
                </a:ext>
              </a:extLst>
            </p:cNvPr>
            <p:cNvSpPr/>
            <p:nvPr/>
          </p:nvSpPr>
          <p:spPr>
            <a:xfrm>
              <a:off x="545314" y="2149891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5" name="&quot;No&quot; Symbol 44">
              <a:extLst>
                <a:ext uri="{FF2B5EF4-FFF2-40B4-BE49-F238E27FC236}">
                  <a16:creationId xmlns:a16="http://schemas.microsoft.com/office/drawing/2014/main" id="{76B8E098-25BD-B535-0F1B-CA39808BAB2B}"/>
                </a:ext>
              </a:extLst>
            </p:cNvPr>
            <p:cNvSpPr/>
            <p:nvPr/>
          </p:nvSpPr>
          <p:spPr>
            <a:xfrm>
              <a:off x="545314" y="2432551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6" name="&quot;No&quot; Symbol 45">
              <a:extLst>
                <a:ext uri="{FF2B5EF4-FFF2-40B4-BE49-F238E27FC236}">
                  <a16:creationId xmlns:a16="http://schemas.microsoft.com/office/drawing/2014/main" id="{250BA3EC-8D61-2F23-CEFA-58C9260D116E}"/>
                </a:ext>
              </a:extLst>
            </p:cNvPr>
            <p:cNvSpPr/>
            <p:nvPr/>
          </p:nvSpPr>
          <p:spPr>
            <a:xfrm>
              <a:off x="545314" y="272813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879134-3549-932E-E935-C0E0ECEFD6E2}"/>
              </a:ext>
            </a:extLst>
          </p:cNvPr>
          <p:cNvGrpSpPr/>
          <p:nvPr/>
        </p:nvGrpSpPr>
        <p:grpSpPr>
          <a:xfrm>
            <a:off x="4384692" y="1860691"/>
            <a:ext cx="719655" cy="622718"/>
            <a:chOff x="3812413" y="993403"/>
            <a:chExt cx="619735" cy="573661"/>
          </a:xfrm>
        </p:grpSpPr>
        <p:sp>
          <p:nvSpPr>
            <p:cNvPr id="48" name="&quot;No&quot; Symbol 47">
              <a:extLst>
                <a:ext uri="{FF2B5EF4-FFF2-40B4-BE49-F238E27FC236}">
                  <a16:creationId xmlns:a16="http://schemas.microsoft.com/office/drawing/2014/main" id="{71EFE113-3668-DC7C-C213-227638016F4D}"/>
                </a:ext>
              </a:extLst>
            </p:cNvPr>
            <p:cNvSpPr/>
            <p:nvPr/>
          </p:nvSpPr>
          <p:spPr>
            <a:xfrm>
              <a:off x="3812413" y="993403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&quot;No&quot; Symbol 48">
              <a:extLst>
                <a:ext uri="{FF2B5EF4-FFF2-40B4-BE49-F238E27FC236}">
                  <a16:creationId xmlns:a16="http://schemas.microsoft.com/office/drawing/2014/main" id="{31A3097A-1869-F898-1145-D8A8266AAA3B}"/>
                </a:ext>
              </a:extLst>
            </p:cNvPr>
            <p:cNvSpPr/>
            <p:nvPr/>
          </p:nvSpPr>
          <p:spPr>
            <a:xfrm>
              <a:off x="4116406" y="993403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&quot;No&quot; Symbol 49">
              <a:extLst>
                <a:ext uri="{FF2B5EF4-FFF2-40B4-BE49-F238E27FC236}">
                  <a16:creationId xmlns:a16="http://schemas.microsoft.com/office/drawing/2014/main" id="{52CCF866-CCDA-2A8F-6A5B-8E91BE023BB4}"/>
                </a:ext>
              </a:extLst>
            </p:cNvPr>
            <p:cNvSpPr/>
            <p:nvPr/>
          </p:nvSpPr>
          <p:spPr>
            <a:xfrm>
              <a:off x="3821882" y="1277942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&quot;No&quot; Symbol 50">
              <a:extLst>
                <a:ext uri="{FF2B5EF4-FFF2-40B4-BE49-F238E27FC236}">
                  <a16:creationId xmlns:a16="http://schemas.microsoft.com/office/drawing/2014/main" id="{143D155B-E25E-B7A8-D337-3E1865F7E16D}"/>
                </a:ext>
              </a:extLst>
            </p:cNvPr>
            <p:cNvSpPr/>
            <p:nvPr/>
          </p:nvSpPr>
          <p:spPr>
            <a:xfrm>
              <a:off x="4125875" y="1277942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01286B-BD8B-EB0E-0D5F-DAD72D24D97C}"/>
              </a:ext>
            </a:extLst>
          </p:cNvPr>
          <p:cNvCxnSpPr>
            <a:cxnSpLocks/>
          </p:cNvCxnSpPr>
          <p:nvPr/>
        </p:nvCxnSpPr>
        <p:spPr>
          <a:xfrm>
            <a:off x="775724" y="4163008"/>
            <a:ext cx="11210658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8209B5E-8895-4901-11E9-FB3080B3DBE4}"/>
              </a:ext>
            </a:extLst>
          </p:cNvPr>
          <p:cNvCxnSpPr>
            <a:cxnSpLocks/>
          </p:cNvCxnSpPr>
          <p:nvPr/>
        </p:nvCxnSpPr>
        <p:spPr>
          <a:xfrm>
            <a:off x="3864819" y="1326956"/>
            <a:ext cx="0" cy="2836052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31C7DDEE-0946-73DF-3A82-D4BBE182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3"/>
            <a:ext cx="10515600" cy="1325563"/>
          </a:xfrm>
        </p:spPr>
        <p:txBody>
          <a:bodyPr/>
          <a:lstStyle/>
          <a:p>
            <a:r>
              <a:rPr lang="en-US" dirty="0"/>
              <a:t>Technology Agnostic</a:t>
            </a:r>
            <a:br>
              <a:rPr lang="en-US" dirty="0"/>
            </a:br>
            <a:r>
              <a:rPr lang="en-US" sz="3200" dirty="0"/>
              <a:t>Data Verbs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884F2-26BC-AE33-0B64-DB35E5BBADA7}"/>
              </a:ext>
            </a:extLst>
          </p:cNvPr>
          <p:cNvSpPr txBox="1"/>
          <p:nvPr/>
        </p:nvSpPr>
        <p:spPr>
          <a:xfrm>
            <a:off x="1999138" y="5959659"/>
            <a:ext cx="10574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AGG</a:t>
            </a:r>
          </a:p>
          <a:p>
            <a:pPr algn="ctr"/>
            <a:r>
              <a:rPr lang="en-US" dirty="0"/>
              <a:t>MEAN(D)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183CCC82-1499-6AC1-C910-426EDBCBCD30}"/>
              </a:ext>
            </a:extLst>
          </p:cNvPr>
          <p:cNvSpPr/>
          <p:nvPr/>
        </p:nvSpPr>
        <p:spPr>
          <a:xfrm>
            <a:off x="2348047" y="5620002"/>
            <a:ext cx="226423" cy="220322"/>
          </a:xfrm>
          <a:prstGeom prst="plus">
            <a:avLst>
              <a:gd name="adj" fmla="val 336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709B63-A307-D311-B45F-93E392FE85EA}"/>
              </a:ext>
            </a:extLst>
          </p:cNvPr>
          <p:cNvCxnSpPr>
            <a:cxnSpLocks/>
          </p:cNvCxnSpPr>
          <p:nvPr/>
        </p:nvCxnSpPr>
        <p:spPr>
          <a:xfrm>
            <a:off x="7927367" y="1290832"/>
            <a:ext cx="0" cy="275530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736161-E1BC-2CD9-85EE-7EE5282EB183}"/>
              </a:ext>
            </a:extLst>
          </p:cNvPr>
          <p:cNvGrpSpPr/>
          <p:nvPr/>
        </p:nvGrpSpPr>
        <p:grpSpPr>
          <a:xfrm>
            <a:off x="6787046" y="4286101"/>
            <a:ext cx="4849013" cy="2238423"/>
            <a:chOff x="7294412" y="2105265"/>
            <a:chExt cx="4849013" cy="223842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50CEAFA-619B-276E-D81C-EB9A167CC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880"/>
            <a:stretch/>
          </p:blipFill>
          <p:spPr>
            <a:xfrm>
              <a:off x="11066421" y="3867347"/>
              <a:ext cx="1066083" cy="47634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CC0559B-0C51-1809-6A75-F6F8A8ACE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851" b="29029"/>
            <a:stretch/>
          </p:blipFill>
          <p:spPr>
            <a:xfrm>
              <a:off x="11036187" y="3288297"/>
              <a:ext cx="1066082" cy="47634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0042A7C-2F74-DA72-59F8-F06C0CC1A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051" b="60844"/>
            <a:stretch/>
          </p:blipFill>
          <p:spPr>
            <a:xfrm>
              <a:off x="11057915" y="2897372"/>
              <a:ext cx="1085510" cy="27337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ED695DA-0054-EF5D-533A-AFBB17A97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441" b="59804"/>
            <a:stretch/>
          </p:blipFill>
          <p:spPr>
            <a:xfrm>
              <a:off x="9155630" y="2918462"/>
              <a:ext cx="1046652" cy="2783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DC4FD10-0978-7C1F-C370-0023FDBB7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360" b="31387"/>
            <a:stretch/>
          </p:blipFill>
          <p:spPr>
            <a:xfrm>
              <a:off x="9155630" y="3284235"/>
              <a:ext cx="1046652" cy="4193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305B7A9-DED4-14ED-BAFA-AC0F68241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992" b="2979"/>
            <a:stretch/>
          </p:blipFill>
          <p:spPr>
            <a:xfrm>
              <a:off x="9155629" y="3846982"/>
              <a:ext cx="1046652" cy="41603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85F0C1-0ECE-1EE6-1586-C16C2F621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4412" y="2805369"/>
              <a:ext cx="1046652" cy="148423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C6CA67-BD0F-2F1A-1BAE-C517DECC46EA}"/>
                </a:ext>
              </a:extLst>
            </p:cNvPr>
            <p:cNvSpPr/>
            <p:nvPr/>
          </p:nvSpPr>
          <p:spPr>
            <a:xfrm>
              <a:off x="7486119" y="3126155"/>
              <a:ext cx="803041" cy="271497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95E49D-8C65-926E-4111-0A9AA7C3B5F7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 flipV="1">
              <a:off x="8289160" y="3055151"/>
              <a:ext cx="848249" cy="206753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D9AEF5-2711-65CB-CAC6-9759F252DB40}"/>
                </a:ext>
              </a:extLst>
            </p:cNvPr>
            <p:cNvSpPr/>
            <p:nvPr/>
          </p:nvSpPr>
          <p:spPr>
            <a:xfrm>
              <a:off x="9137409" y="2918463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83B31A-A9E9-F629-D11D-5EA0861510BF}"/>
                </a:ext>
              </a:extLst>
            </p:cNvPr>
            <p:cNvSpPr/>
            <p:nvPr/>
          </p:nvSpPr>
          <p:spPr>
            <a:xfrm>
              <a:off x="7426793" y="3392789"/>
              <a:ext cx="862367" cy="456254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9935EA-0A9C-55B4-ED6D-0D007E6B2CDB}"/>
                </a:ext>
              </a:extLst>
            </p:cNvPr>
            <p:cNvCxnSpPr>
              <a:cxnSpLocks/>
              <a:stCxn id="33" idx="3"/>
              <a:endCxn id="53" idx="1"/>
            </p:cNvCxnSpPr>
            <p:nvPr/>
          </p:nvCxnSpPr>
          <p:spPr>
            <a:xfrm flipV="1">
              <a:off x="8289160" y="3490775"/>
              <a:ext cx="848249" cy="130141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26AF47-F22E-71F2-E94F-651D54AE2F73}"/>
                </a:ext>
              </a:extLst>
            </p:cNvPr>
            <p:cNvSpPr/>
            <p:nvPr/>
          </p:nvSpPr>
          <p:spPr>
            <a:xfrm>
              <a:off x="9137409" y="3285258"/>
              <a:ext cx="1046652" cy="411033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5F8B87F-1D4A-AAF2-7F99-1A5739909115}"/>
                </a:ext>
              </a:extLst>
            </p:cNvPr>
            <p:cNvSpPr/>
            <p:nvPr/>
          </p:nvSpPr>
          <p:spPr>
            <a:xfrm>
              <a:off x="7472000" y="3849043"/>
              <a:ext cx="817160" cy="410663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69DADA9-2933-1137-6CD5-0521FF94FFE1}"/>
                </a:ext>
              </a:extLst>
            </p:cNvPr>
            <p:cNvSpPr/>
            <p:nvPr/>
          </p:nvSpPr>
          <p:spPr>
            <a:xfrm>
              <a:off x="9155631" y="3846983"/>
              <a:ext cx="1046652" cy="407654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DFE0001-BD44-8A67-0DCF-780A7001C90F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 flipV="1">
              <a:off x="8289160" y="4050810"/>
              <a:ext cx="866471" cy="3565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821107-0C5D-F2C1-33DE-FBCDB04D31AE}"/>
                </a:ext>
              </a:extLst>
            </p:cNvPr>
            <p:cNvSpPr txBox="1"/>
            <p:nvPr/>
          </p:nvSpPr>
          <p:spPr>
            <a:xfrm>
              <a:off x="7857024" y="2105265"/>
              <a:ext cx="18219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PARTITION BY </a:t>
              </a:r>
            </a:p>
            <a:p>
              <a:pPr algn="ctr"/>
              <a:r>
                <a:rPr lang="en-US" sz="2000" b="1" dirty="0"/>
                <a:t>Group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18E2F54-F5BF-AF5C-A957-345658A75A85}"/>
                </a:ext>
              </a:extLst>
            </p:cNvPr>
            <p:cNvCxnSpPr>
              <a:cxnSpLocks/>
              <a:stCxn id="32" idx="3"/>
              <a:endCxn id="60" idx="1"/>
            </p:cNvCxnSpPr>
            <p:nvPr/>
          </p:nvCxnSpPr>
          <p:spPr>
            <a:xfrm flipV="1">
              <a:off x="10184061" y="3033804"/>
              <a:ext cx="871556" cy="21347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F99232-7DE9-55DD-68CE-960EC33C23C1}"/>
                </a:ext>
              </a:extLst>
            </p:cNvPr>
            <p:cNvSpPr/>
            <p:nvPr/>
          </p:nvSpPr>
          <p:spPr>
            <a:xfrm>
              <a:off x="11055617" y="2897116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A3AC172-2D1B-3F96-01B0-DD1BF5701C71}"/>
                </a:ext>
              </a:extLst>
            </p:cNvPr>
            <p:cNvCxnSpPr>
              <a:cxnSpLocks/>
              <a:stCxn id="53" idx="3"/>
              <a:endCxn id="62" idx="1"/>
            </p:cNvCxnSpPr>
            <p:nvPr/>
          </p:nvCxnSpPr>
          <p:spPr>
            <a:xfrm>
              <a:off x="10184061" y="3490775"/>
              <a:ext cx="863356" cy="37109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544AE20-AEAA-B06B-1ED7-E043ADFD2AA4}"/>
                </a:ext>
              </a:extLst>
            </p:cNvPr>
            <p:cNvSpPr/>
            <p:nvPr/>
          </p:nvSpPr>
          <p:spPr>
            <a:xfrm>
              <a:off x="11047417" y="3274264"/>
              <a:ext cx="1046652" cy="507239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E3036B8-0D4D-84DB-2DA4-3D34F95795D9}"/>
                </a:ext>
              </a:extLst>
            </p:cNvPr>
            <p:cNvSpPr/>
            <p:nvPr/>
          </p:nvSpPr>
          <p:spPr>
            <a:xfrm>
              <a:off x="11055617" y="3861883"/>
              <a:ext cx="1057456" cy="467811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A4CE253-8463-6AD5-A124-D9D9260CCC4C}"/>
                </a:ext>
              </a:extLst>
            </p:cNvPr>
            <p:cNvCxnSpPr>
              <a:cxnSpLocks/>
              <a:stCxn id="56" idx="3"/>
              <a:endCxn id="63" idx="1"/>
            </p:cNvCxnSpPr>
            <p:nvPr/>
          </p:nvCxnSpPr>
          <p:spPr>
            <a:xfrm>
              <a:off x="10202283" y="4050810"/>
              <a:ext cx="853334" cy="44979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FA97F79-6C3A-DB02-0373-90BB148991E5}"/>
                </a:ext>
              </a:extLst>
            </p:cNvPr>
            <p:cNvSpPr txBox="1"/>
            <p:nvPr/>
          </p:nvSpPr>
          <p:spPr>
            <a:xfrm>
              <a:off x="9966469" y="2114141"/>
              <a:ext cx="13651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ORDER BY </a:t>
              </a:r>
            </a:p>
            <a:p>
              <a:pPr algn="ctr"/>
              <a:r>
                <a:rPr lang="en-US" sz="2000" b="1" dirty="0"/>
                <a:t>Data ASC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4AE4BD8-C207-82F8-9E6E-1A3C73D704B9}"/>
              </a:ext>
            </a:extLst>
          </p:cNvPr>
          <p:cNvCxnSpPr>
            <a:cxnSpLocks/>
          </p:cNvCxnSpPr>
          <p:nvPr/>
        </p:nvCxnSpPr>
        <p:spPr>
          <a:xfrm>
            <a:off x="5928749" y="4163008"/>
            <a:ext cx="0" cy="266934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637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60485-E131-86A3-141F-EA6D7D9D5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698F2C-8A41-9CC0-E4B2-EAD04AC1AEF7}"/>
              </a:ext>
            </a:extLst>
          </p:cNvPr>
          <p:cNvSpPr txBox="1"/>
          <p:nvPr/>
        </p:nvSpPr>
        <p:spPr>
          <a:xfrm>
            <a:off x="2465113" y="2389643"/>
            <a:ext cx="709423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Low Code</a:t>
            </a:r>
          </a:p>
          <a:p>
            <a:pPr algn="ctr"/>
            <a:r>
              <a:rPr lang="en-US" sz="3200" dirty="0">
                <a:latin typeface="+mj-lt"/>
              </a:rPr>
              <a:t>Start with technology that minimizes the need for code</a:t>
            </a:r>
          </a:p>
        </p:txBody>
      </p:sp>
    </p:spTree>
    <p:extLst>
      <p:ext uri="{BB962C8B-B14F-4D97-AF65-F5344CB8AC3E}">
        <p14:creationId xmlns:p14="http://schemas.microsoft.com/office/powerpoint/2010/main" val="4030157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5FA3-7663-37F6-193E-2181541A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program is hard!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A6F9FE-3F91-469C-F173-8EDF2CF841F8}"/>
              </a:ext>
            </a:extLst>
          </p:cNvPr>
          <p:cNvGrpSpPr/>
          <p:nvPr/>
        </p:nvGrpSpPr>
        <p:grpSpPr>
          <a:xfrm>
            <a:off x="10812332" y="3165613"/>
            <a:ext cx="1082936" cy="2400748"/>
            <a:chOff x="885713" y="2624866"/>
            <a:chExt cx="1082936" cy="24007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07E104-AEB9-343F-A9C5-504FB317F0C9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5AA972-7080-1F1F-768A-3E6CD7638FD5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8CCD77-C04F-857E-6AB2-4B335A59E6B7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4F3581-1086-4ED2-22EB-044D83B85DA7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AD7AE03-B0B3-279B-05C2-251EE2123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C32B2D-B481-2DF9-1B1E-53023AAB3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2DD453-1390-34EC-902D-023D3D01B5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12447C-CE8C-092E-2A2B-F75FB79CCF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AAC249-BF30-5562-54CC-F4C5444934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80BEE62F-75FB-6484-3416-9348077E58DC}"/>
              </a:ext>
            </a:extLst>
          </p:cNvPr>
          <p:cNvSpPr/>
          <p:nvPr/>
        </p:nvSpPr>
        <p:spPr>
          <a:xfrm>
            <a:off x="7191532" y="2086832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575B1CB6-A058-6350-7186-D9E5F6C204C1}"/>
              </a:ext>
            </a:extLst>
          </p:cNvPr>
          <p:cNvSpPr/>
          <p:nvPr/>
        </p:nvSpPr>
        <p:spPr>
          <a:xfrm>
            <a:off x="8021870" y="5483874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27A5EF65-5223-8686-1593-2B38F2CD27D4}"/>
              </a:ext>
            </a:extLst>
          </p:cNvPr>
          <p:cNvSpPr/>
          <p:nvPr/>
        </p:nvSpPr>
        <p:spPr>
          <a:xfrm>
            <a:off x="7191532" y="3812565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1685E6B-D739-590D-B751-ABFCC36A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6202"/>
            <a:ext cx="5824928" cy="485560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3E0194D-C792-C9DF-F0A4-E2CFC8800227}"/>
              </a:ext>
            </a:extLst>
          </p:cNvPr>
          <p:cNvSpPr/>
          <p:nvPr/>
        </p:nvSpPr>
        <p:spPr>
          <a:xfrm>
            <a:off x="644577" y="1558977"/>
            <a:ext cx="6190938" cy="4992827"/>
          </a:xfrm>
          <a:prstGeom prst="rect">
            <a:avLst/>
          </a:prstGeom>
          <a:solidFill>
            <a:srgbClr val="FFFFFF">
              <a:alpha val="6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0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80E6-8E7B-951A-DAF6-080EDF84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F52C1-2941-1433-DEDC-53A2EB2E4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AE538-B80C-865D-7327-4580DE8871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Overview of DSCI 210</a:t>
            </a:r>
          </a:p>
          <a:p>
            <a:r>
              <a:rPr lang="en-US" dirty="0"/>
              <a:t>Technology agnostic exercises</a:t>
            </a:r>
          </a:p>
          <a:p>
            <a:r>
              <a:rPr lang="en-US" dirty="0"/>
              <a:t>Low code data management</a:t>
            </a:r>
          </a:p>
          <a:p>
            <a:r>
              <a:rPr lang="en-US" dirty="0"/>
              <a:t>Translate to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C8276-706B-ACD8-9C71-FB1C10299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E5AE7-0B50-E979-F8C5-8FECB2A9C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888021"/>
          </a:xfrm>
        </p:spPr>
        <p:txBody>
          <a:bodyPr/>
          <a:lstStyle/>
          <a:p>
            <a:r>
              <a:rPr lang="en-US" dirty="0"/>
              <a:t>Technology agnostic introduction to combining and reshaping tables</a:t>
            </a:r>
          </a:p>
          <a:p>
            <a:r>
              <a:rPr lang="en-US" dirty="0"/>
              <a:t>Low code implementation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90969DE-C37F-5CF7-8906-B6561C9E2E5E}"/>
              </a:ext>
            </a:extLst>
          </p:cNvPr>
          <p:cNvSpPr txBox="1">
            <a:spLocks/>
          </p:cNvSpPr>
          <p:nvPr/>
        </p:nvSpPr>
        <p:spPr>
          <a:xfrm>
            <a:off x="6194427" y="4109210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Session 3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8FD22E5-A4C4-FE4D-DEB3-C35A143985A4}"/>
              </a:ext>
            </a:extLst>
          </p:cNvPr>
          <p:cNvSpPr txBox="1">
            <a:spLocks/>
          </p:cNvSpPr>
          <p:nvPr/>
        </p:nvSpPr>
        <p:spPr>
          <a:xfrm>
            <a:off x="6194427" y="5015706"/>
            <a:ext cx="5183188" cy="1521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9923C3F-D348-EF91-B9D4-9171DA0B8B51}"/>
              </a:ext>
            </a:extLst>
          </p:cNvPr>
          <p:cNvSpPr txBox="1">
            <a:spLocks/>
          </p:cNvSpPr>
          <p:nvPr/>
        </p:nvSpPr>
        <p:spPr>
          <a:xfrm>
            <a:off x="6169024" y="4933122"/>
            <a:ext cx="5183188" cy="1888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Guided activities</a:t>
            </a:r>
          </a:p>
        </p:txBody>
      </p:sp>
    </p:spTree>
    <p:extLst>
      <p:ext uri="{BB962C8B-B14F-4D97-AF65-F5344CB8AC3E}">
        <p14:creationId xmlns:p14="http://schemas.microsoft.com/office/powerpoint/2010/main" val="2846545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is struggling!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47455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</p:spTree>
    <p:extLst>
      <p:ext uri="{BB962C8B-B14F-4D97-AF65-F5344CB8AC3E}">
        <p14:creationId xmlns:p14="http://schemas.microsoft.com/office/powerpoint/2010/main" val="253231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is struggling!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474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68F81BB-2A3D-A0B9-44F2-2183C439A7D2}"/>
              </a:ext>
            </a:extLst>
          </p:cNvPr>
          <p:cNvSpPr/>
          <p:nvPr/>
        </p:nvSpPr>
        <p:spPr>
          <a:xfrm>
            <a:off x="1806525" y="3604608"/>
            <a:ext cx="4213188" cy="15627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dirty="0"/>
              <a:t>Which libraries/functions </a:t>
            </a:r>
          </a:p>
        </p:txBody>
      </p:sp>
    </p:spTree>
    <p:extLst>
      <p:ext uri="{BB962C8B-B14F-4D97-AF65-F5344CB8AC3E}">
        <p14:creationId xmlns:p14="http://schemas.microsoft.com/office/powerpoint/2010/main" val="71026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is struggling!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474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68F81BB-2A3D-A0B9-44F2-2183C439A7D2}"/>
              </a:ext>
            </a:extLst>
          </p:cNvPr>
          <p:cNvSpPr/>
          <p:nvPr/>
        </p:nvSpPr>
        <p:spPr>
          <a:xfrm>
            <a:off x="1806525" y="3604608"/>
            <a:ext cx="4213188" cy="15627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dirty="0"/>
              <a:t>Which libraries/functions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96FAF31-37E6-B217-50D5-695C106F05C5}"/>
              </a:ext>
            </a:extLst>
          </p:cNvPr>
          <p:cNvSpPr/>
          <p:nvPr/>
        </p:nvSpPr>
        <p:spPr>
          <a:xfrm>
            <a:off x="2064953" y="5366676"/>
            <a:ext cx="4618123" cy="14913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Correct Code</a:t>
            </a:r>
          </a:p>
          <a:p>
            <a:pPr algn="ctr"/>
            <a:r>
              <a:rPr lang="en-US" dirty="0"/>
              <a:t>Avoid bugs and verify correct results</a:t>
            </a:r>
          </a:p>
        </p:txBody>
      </p:sp>
    </p:spTree>
    <p:extLst>
      <p:ext uri="{BB962C8B-B14F-4D97-AF65-F5344CB8AC3E}">
        <p14:creationId xmlns:p14="http://schemas.microsoft.com/office/powerpoint/2010/main" val="656614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2AA2CF-F6FF-DC45-849E-DC40B69DA4B4}"/>
              </a:ext>
            </a:extLst>
          </p:cNvPr>
          <p:cNvSpPr txBox="1"/>
          <p:nvPr/>
        </p:nvSpPr>
        <p:spPr>
          <a:xfrm>
            <a:off x="1127249" y="2872294"/>
            <a:ext cx="1024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We decouple the algorithm and the code!</a:t>
            </a:r>
          </a:p>
        </p:txBody>
      </p:sp>
    </p:spTree>
    <p:extLst>
      <p:ext uri="{BB962C8B-B14F-4D97-AF65-F5344CB8AC3E}">
        <p14:creationId xmlns:p14="http://schemas.microsoft.com/office/powerpoint/2010/main" val="162502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is most important</a:t>
            </a:r>
            <a:br>
              <a:rPr lang="en-US" dirty="0"/>
            </a:br>
            <a:r>
              <a:rPr lang="en-US" sz="2800" dirty="0"/>
              <a:t>Let’s make sure Doug is proficient here first!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55705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68F81BB-2A3D-A0B9-44F2-2183C439A7D2}"/>
              </a:ext>
            </a:extLst>
          </p:cNvPr>
          <p:cNvSpPr/>
          <p:nvPr/>
        </p:nvSpPr>
        <p:spPr>
          <a:xfrm>
            <a:off x="1806525" y="3604608"/>
            <a:ext cx="4213188" cy="15627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dirty="0"/>
              <a:t>Which libraries/functions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96FAF31-37E6-B217-50D5-695C106F05C5}"/>
              </a:ext>
            </a:extLst>
          </p:cNvPr>
          <p:cNvSpPr/>
          <p:nvPr/>
        </p:nvSpPr>
        <p:spPr>
          <a:xfrm>
            <a:off x="2064953" y="5366676"/>
            <a:ext cx="4618123" cy="14913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Correct Code</a:t>
            </a:r>
          </a:p>
          <a:p>
            <a:pPr algn="ctr"/>
            <a:r>
              <a:rPr lang="en-US" dirty="0"/>
              <a:t>Avoid bugs and verify correct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09A19-DEDC-D99F-F039-CABC515AE66D}"/>
              </a:ext>
            </a:extLst>
          </p:cNvPr>
          <p:cNvSpPr txBox="1"/>
          <p:nvPr/>
        </p:nvSpPr>
        <p:spPr>
          <a:xfrm>
            <a:off x="386486" y="2097908"/>
            <a:ext cx="1274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Start here!</a:t>
            </a:r>
          </a:p>
        </p:txBody>
      </p:sp>
    </p:spTree>
    <p:extLst>
      <p:ext uri="{BB962C8B-B14F-4D97-AF65-F5344CB8AC3E}">
        <p14:creationId xmlns:p14="http://schemas.microsoft.com/office/powerpoint/2010/main" val="4022708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5AC6-BD69-AE12-1CE4-3CA19328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should come later in the first course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0975D9-719E-6575-ED61-B86CA396FD7E}"/>
              </a:ext>
            </a:extLst>
          </p:cNvPr>
          <p:cNvSpPr txBox="1">
            <a:spLocks/>
          </p:cNvSpPr>
          <p:nvPr/>
        </p:nvSpPr>
        <p:spPr>
          <a:xfrm>
            <a:off x="3071735" y="1875872"/>
            <a:ext cx="5005388" cy="75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Outline for DSCI 210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3CB905-78B4-199B-98D5-96D65B9B74E6}"/>
              </a:ext>
            </a:extLst>
          </p:cNvPr>
          <p:cNvSpPr txBox="1">
            <a:spLocks/>
          </p:cNvSpPr>
          <p:nvPr/>
        </p:nvSpPr>
        <p:spPr>
          <a:xfrm>
            <a:off x="838200" y="2675731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Intro to 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Aggregation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Data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Intro to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Classification and CART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String Verbs and Window Functions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D1D904C-BBAC-6C32-8FD4-574E85835751}"/>
              </a:ext>
            </a:extLst>
          </p:cNvPr>
          <p:cNvSpPr txBox="1">
            <a:spLocks/>
          </p:cNvSpPr>
          <p:nvPr/>
        </p:nvSpPr>
        <p:spPr>
          <a:xfrm>
            <a:off x="6172200" y="2675731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US"/>
              <a:t>Managing data with R/tidyverse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/>
              <a:t>Reshaping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/>
              <a:t>Table joins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/>
              <a:t>Intro to Arules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F30C3B6-9AD6-FF9B-10FD-EAE972819CF4}"/>
              </a:ext>
            </a:extLst>
          </p:cNvPr>
          <p:cNvSpPr txBox="1">
            <a:spLocks/>
          </p:cNvSpPr>
          <p:nvPr/>
        </p:nvSpPr>
        <p:spPr>
          <a:xfrm>
            <a:off x="685800" y="2531270"/>
            <a:ext cx="5157788" cy="4075060"/>
          </a:xfrm>
          <a:prstGeom prst="rect">
            <a:avLst/>
          </a:prstGeom>
          <a:solidFill>
            <a:srgbClr val="00B0F0">
              <a:alpha val="1451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F0"/>
                </a:solidFill>
              </a:rPr>
              <a:t>Low Code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D3E1F4A-568B-D181-F1AE-C403CEB7F3A6}"/>
              </a:ext>
            </a:extLst>
          </p:cNvPr>
          <p:cNvSpPr txBox="1">
            <a:spLocks/>
          </p:cNvSpPr>
          <p:nvPr/>
        </p:nvSpPr>
        <p:spPr>
          <a:xfrm>
            <a:off x="5995988" y="2531269"/>
            <a:ext cx="5183187" cy="4075060"/>
          </a:xfrm>
          <a:prstGeom prst="rect">
            <a:avLst/>
          </a:prstGeom>
          <a:solidFill>
            <a:srgbClr val="E97132">
              <a:alpha val="15294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chemeClr val="accent2"/>
                </a:solidFill>
              </a:rPr>
              <a:t>Scripting + Low Code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99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E4A76-085F-05F0-DDB0-917180FCD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F7E3-E877-02C7-48ED-10DD1AA8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046"/>
            <a:ext cx="10515600" cy="1325563"/>
          </a:xfrm>
        </p:spPr>
        <p:txBody>
          <a:bodyPr/>
          <a:lstStyle/>
          <a:p>
            <a:r>
              <a:rPr lang="en-US" dirty="0"/>
              <a:t>Low Code </a:t>
            </a:r>
            <a:br>
              <a:rPr lang="en-US" dirty="0"/>
            </a:br>
            <a:r>
              <a:rPr lang="en-US" sz="3200" dirty="0"/>
              <a:t>Data management with Tableau Prep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994EF-6602-DA4E-95E3-B66DA571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383"/>
            <a:ext cx="12116075" cy="33460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8028C14-B5EB-E24E-594A-D4B0928AC6B5}"/>
              </a:ext>
            </a:extLst>
          </p:cNvPr>
          <p:cNvGrpSpPr/>
          <p:nvPr/>
        </p:nvGrpSpPr>
        <p:grpSpPr>
          <a:xfrm>
            <a:off x="3944425" y="4671565"/>
            <a:ext cx="3985372" cy="1933734"/>
            <a:chOff x="5578353" y="4641585"/>
            <a:chExt cx="3985372" cy="1933734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57D73CC9-CD05-2089-878B-E34DE88D5F3B}"/>
                </a:ext>
              </a:extLst>
            </p:cNvPr>
            <p:cNvSpPr/>
            <p:nvPr/>
          </p:nvSpPr>
          <p:spPr>
            <a:xfrm>
              <a:off x="5578353" y="4641585"/>
              <a:ext cx="3985372" cy="1933734"/>
            </a:xfrm>
            <a:prstGeom prst="wedgeRoundRectCallout">
              <a:avLst>
                <a:gd name="adj1" fmla="val -6863"/>
                <a:gd name="adj2" fmla="val -79022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9705DF-CE85-09FA-069E-79001E81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7411" y="5033204"/>
              <a:ext cx="3627255" cy="1150495"/>
            </a:xfrm>
            <a:prstGeom prst="rect">
              <a:avLst/>
            </a:prstGeom>
          </p:spPr>
        </p:pic>
      </p:grpSp>
      <p:sp>
        <p:nvSpPr>
          <p:cNvPr id="5" name="Left Arrow 4">
            <a:extLst>
              <a:ext uri="{FF2B5EF4-FFF2-40B4-BE49-F238E27FC236}">
                <a16:creationId xmlns:a16="http://schemas.microsoft.com/office/drawing/2014/main" id="{46949752-271B-22E1-1EFA-6FA90533B31A}"/>
              </a:ext>
            </a:extLst>
          </p:cNvPr>
          <p:cNvSpPr/>
          <p:nvPr/>
        </p:nvSpPr>
        <p:spPr>
          <a:xfrm>
            <a:off x="8108855" y="5070935"/>
            <a:ext cx="1484026" cy="1150495"/>
          </a:xfrm>
          <a:prstGeom prst="leftArrow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Code</a:t>
            </a:r>
          </a:p>
        </p:txBody>
      </p:sp>
    </p:spTree>
    <p:extLst>
      <p:ext uri="{BB962C8B-B14F-4D97-AF65-F5344CB8AC3E}">
        <p14:creationId xmlns:p14="http://schemas.microsoft.com/office/powerpoint/2010/main" val="1103100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41C08-9150-1E35-FB22-130E3A05C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36B1-4D60-B29A-2986-2F11B99E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Tableau Prep visual interface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FD30D-B703-C029-F904-668E142D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383"/>
            <a:ext cx="12116075" cy="3346008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3C8DFA3-39D1-AE64-E35B-F84A12E18233}"/>
              </a:ext>
            </a:extLst>
          </p:cNvPr>
          <p:cNvSpPr/>
          <p:nvPr/>
        </p:nvSpPr>
        <p:spPr>
          <a:xfrm>
            <a:off x="710898" y="1543515"/>
            <a:ext cx="1188242" cy="424962"/>
          </a:xfrm>
          <a:prstGeom prst="wedgeRoundRectCallout">
            <a:avLst>
              <a:gd name="adj1" fmla="val -32701"/>
              <a:gd name="adj2" fmla="val 1156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22E9CAB-1AC7-9C9C-C07D-AB4BDE1E376F}"/>
              </a:ext>
            </a:extLst>
          </p:cNvPr>
          <p:cNvSpPr/>
          <p:nvPr/>
        </p:nvSpPr>
        <p:spPr>
          <a:xfrm>
            <a:off x="710898" y="5688297"/>
            <a:ext cx="1188242" cy="424962"/>
          </a:xfrm>
          <a:prstGeom prst="wedgeRoundRectCallout">
            <a:avLst>
              <a:gd name="adj1" fmla="val -31714"/>
              <a:gd name="adj2" fmla="val -12987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D9401E0-4EFB-E98E-B660-448623CD80DA}"/>
              </a:ext>
            </a:extLst>
          </p:cNvPr>
          <p:cNvSpPr/>
          <p:nvPr/>
        </p:nvSpPr>
        <p:spPr>
          <a:xfrm>
            <a:off x="2692099" y="1450062"/>
            <a:ext cx="1188242" cy="611868"/>
          </a:xfrm>
          <a:prstGeom prst="wedgeRoundRectCallout">
            <a:avLst>
              <a:gd name="adj1" fmla="val -58352"/>
              <a:gd name="adj2" fmla="val 118401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Stack columns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CC0EBF6-460E-D196-4626-78DFC9F4FC8A}"/>
              </a:ext>
            </a:extLst>
          </p:cNvPr>
          <p:cNvSpPr/>
          <p:nvPr/>
        </p:nvSpPr>
        <p:spPr>
          <a:xfrm>
            <a:off x="4069558" y="2767913"/>
            <a:ext cx="1188242" cy="424962"/>
          </a:xfrm>
          <a:prstGeom prst="wedgeRoundRectCallout">
            <a:avLst>
              <a:gd name="adj1" fmla="val -42567"/>
              <a:gd name="adj2" fmla="val 118401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0A827E5-953E-6FBA-8BCD-27254C54757B}"/>
              </a:ext>
            </a:extLst>
          </p:cNvPr>
          <p:cNvSpPr/>
          <p:nvPr/>
        </p:nvSpPr>
        <p:spPr>
          <a:xfrm>
            <a:off x="6787661" y="2767913"/>
            <a:ext cx="1188242" cy="424962"/>
          </a:xfrm>
          <a:prstGeom prst="wedgeRoundRectCallout">
            <a:avLst>
              <a:gd name="adj1" fmla="val -113601"/>
              <a:gd name="adj2" fmla="val 134953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13976B8-9B18-3A77-D6CA-69A1F2572953}"/>
              </a:ext>
            </a:extLst>
          </p:cNvPr>
          <p:cNvSpPr/>
          <p:nvPr/>
        </p:nvSpPr>
        <p:spPr>
          <a:xfrm>
            <a:off x="6787661" y="2767913"/>
            <a:ext cx="1188242" cy="424962"/>
          </a:xfrm>
          <a:prstGeom prst="wedgeRoundRectCallout">
            <a:avLst>
              <a:gd name="adj1" fmla="val 91610"/>
              <a:gd name="adj2" fmla="val 14874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2969A488-AED0-CBD8-9A77-D469AA17A5A8}"/>
              </a:ext>
            </a:extLst>
          </p:cNvPr>
          <p:cNvSpPr/>
          <p:nvPr/>
        </p:nvSpPr>
        <p:spPr>
          <a:xfrm>
            <a:off x="9505764" y="2210870"/>
            <a:ext cx="2403230" cy="691661"/>
          </a:xfrm>
          <a:prstGeom prst="wedgeRoundRectCallout">
            <a:avLst>
              <a:gd name="adj1" fmla="val 3960"/>
              <a:gd name="adj2" fmla="val 129868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Pivot</a:t>
            </a:r>
          </a:p>
          <a:p>
            <a:pPr algn="ctr"/>
            <a:r>
              <a:rPr lang="en-US" dirty="0"/>
              <a:t>Unstack &amp; Aggregate</a:t>
            </a:r>
          </a:p>
        </p:txBody>
      </p:sp>
    </p:spTree>
    <p:extLst>
      <p:ext uri="{BB962C8B-B14F-4D97-AF65-F5344CB8AC3E}">
        <p14:creationId xmlns:p14="http://schemas.microsoft.com/office/powerpoint/2010/main" val="429218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5D3D2-A0BE-47E9-D3E6-633FF40A2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A896-C9CF-3446-F24E-ADEA02B0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to Exercise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0B7E4-4E80-4059-3239-A80416CB3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the things you will see in the walk through</a:t>
            </a:r>
          </a:p>
        </p:txBody>
      </p:sp>
    </p:spTree>
    <p:extLst>
      <p:ext uri="{BB962C8B-B14F-4D97-AF65-F5344CB8AC3E}">
        <p14:creationId xmlns:p14="http://schemas.microsoft.com/office/powerpoint/2010/main" val="2890011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4D8E-0DE9-FE24-4D3B-40B5E622C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02A0-DB37-D7DB-785B-C2747A21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  <a:br>
              <a:rPr lang="en-US" dirty="0"/>
            </a:br>
            <a:r>
              <a:rPr lang="en-US" sz="3200" dirty="0"/>
              <a:t>Two Museum Bike Tour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66C1C-F06D-9FF1-B270-D9690FBAC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27" y="914400"/>
            <a:ext cx="6779173" cy="5844746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729428E-5B4C-7703-D566-397128EF7033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H="1" flipV="1">
            <a:off x="8814416" y="884308"/>
            <a:ext cx="294170" cy="2119429"/>
          </a:xfrm>
          <a:prstGeom prst="curvedConnector3">
            <a:avLst>
              <a:gd name="adj1" fmla="val -77710"/>
            </a:avLst>
          </a:prstGeom>
          <a:ln w="38100">
            <a:solidFill>
              <a:srgbClr val="ED7D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Cycling with solid fill">
            <a:extLst>
              <a:ext uri="{FF2B5EF4-FFF2-40B4-BE49-F238E27FC236}">
                <a16:creationId xmlns:a16="http://schemas.microsoft.com/office/drawing/2014/main" id="{437ABF67-160B-DB98-1788-1F650CBE9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691067" y="1288453"/>
            <a:ext cx="660294" cy="57259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A0B41E7-253D-1129-C89D-FC2759767426}"/>
              </a:ext>
            </a:extLst>
          </p:cNvPr>
          <p:cNvGrpSpPr/>
          <p:nvPr/>
        </p:nvGrpSpPr>
        <p:grpSpPr>
          <a:xfrm>
            <a:off x="7754723" y="1796938"/>
            <a:ext cx="2869570" cy="1487515"/>
            <a:chOff x="7754723" y="1796938"/>
            <a:chExt cx="2869570" cy="148751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0D3195-E012-2A2A-26A4-64D92557C647}"/>
                </a:ext>
              </a:extLst>
            </p:cNvPr>
            <p:cNvSpPr/>
            <p:nvPr/>
          </p:nvSpPr>
          <p:spPr>
            <a:xfrm>
              <a:off x="7754723" y="2091108"/>
              <a:ext cx="294125" cy="29656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5E38FE-1585-7114-EEF4-0DF871859B39}"/>
                </a:ext>
              </a:extLst>
            </p:cNvPr>
            <p:cNvSpPr/>
            <p:nvPr/>
          </p:nvSpPr>
          <p:spPr>
            <a:xfrm>
              <a:off x="9874152" y="1796938"/>
              <a:ext cx="294125" cy="29656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B7E3D616-1E87-AAA1-4B30-F4BA1509A36C}"/>
                </a:ext>
              </a:extLst>
            </p:cNvPr>
            <p:cNvSpPr/>
            <p:nvPr/>
          </p:nvSpPr>
          <p:spPr>
            <a:xfrm rot="3500890">
              <a:off x="9899934" y="2249856"/>
              <a:ext cx="902855" cy="54586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E7BBFE82-782B-4170-534F-268F1D186B5E}"/>
                </a:ext>
              </a:extLst>
            </p:cNvPr>
            <p:cNvSpPr/>
            <p:nvPr/>
          </p:nvSpPr>
          <p:spPr>
            <a:xfrm rot="3512836">
              <a:off x="7855520" y="2542299"/>
              <a:ext cx="938447" cy="54586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80D5FB-F0DC-93A9-79D5-E04B745BA754}"/>
              </a:ext>
            </a:extLst>
          </p:cNvPr>
          <p:cNvSpPr txBox="1"/>
          <p:nvPr/>
        </p:nvSpPr>
        <p:spPr>
          <a:xfrm>
            <a:off x="419166" y="3429000"/>
            <a:ext cx="4701473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Task.  </a:t>
            </a:r>
            <a:r>
              <a:rPr lang="en-US" sz="2800" dirty="0"/>
              <a:t>Find the City Bike station closest to each museum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9783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0.00208 C -0.0043 -0.00694 -0.01146 -0.01574 -0.0198 -0.02083 C -0.02813 -0.02616 -0.03724 -0.02755 -0.04701 -0.02894 C -0.05691 -0.03032 -0.06836 -0.02963 -0.07891 -0.02894 C -0.08933 -0.02824 -0.0974 -0.0294 -0.1099 -0.025 C -0.1224 -0.02037 -0.14323 -0.00972 -0.15391 -0.00208 C -0.16446 0.00556 -0.17006 0.01157 -0.17357 0.02083 C -0.17709 0.03009 -0.17487 0.04514 -0.175 0.05324 C -0.17513 0.06134 -0.17474 0.06528 -0.17435 0.06944 " pathEditMode="relative" ptsTypes="AAAAAAAAA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EA6FF-E87D-4841-9AD2-774772CD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12269"/>
          </a:xfrm>
        </p:spPr>
        <p:txBody>
          <a:bodyPr>
            <a:normAutofit/>
          </a:bodyPr>
          <a:lstStyle/>
          <a:p>
            <a:r>
              <a:rPr lang="en-US" dirty="0"/>
              <a:t>The Core Data Science Curriculum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A53FF1C-1607-CD4C-9E6A-DAA732AD4814}"/>
              </a:ext>
            </a:extLst>
          </p:cNvPr>
          <p:cNvGrpSpPr/>
          <p:nvPr/>
        </p:nvGrpSpPr>
        <p:grpSpPr>
          <a:xfrm>
            <a:off x="1182757" y="1969981"/>
            <a:ext cx="4482851" cy="4076986"/>
            <a:chOff x="-1038972" y="1616147"/>
            <a:chExt cx="4482851" cy="4076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392738-3CC7-844B-B631-94E1C622820D}"/>
                </a:ext>
              </a:extLst>
            </p:cNvPr>
            <p:cNvSpPr txBox="1"/>
            <p:nvPr/>
          </p:nvSpPr>
          <p:spPr>
            <a:xfrm>
              <a:off x="-82135" y="1616147"/>
              <a:ext cx="2565831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 Management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49D6B0-3C35-AE41-93B3-85F0062E3381}"/>
                </a:ext>
              </a:extLst>
            </p:cNvPr>
            <p:cNvGrpSpPr/>
            <p:nvPr/>
          </p:nvGrpSpPr>
          <p:grpSpPr>
            <a:xfrm>
              <a:off x="-970315" y="2333473"/>
              <a:ext cx="4332201" cy="1806634"/>
              <a:chOff x="-1246716" y="2397295"/>
              <a:chExt cx="4332201" cy="180663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76E0F888-725B-664F-A8F6-68481AE9A95B}"/>
                  </a:ext>
                </a:extLst>
              </p:cNvPr>
              <p:cNvSpPr/>
              <p:nvPr/>
            </p:nvSpPr>
            <p:spPr>
              <a:xfrm>
                <a:off x="169007" y="2397295"/>
                <a:ext cx="1510748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210</a:t>
                </a:r>
              </a:p>
              <a:p>
                <a:pPr algn="ctr"/>
                <a:r>
                  <a:rPr lang="en-US" sz="1600" dirty="0"/>
                  <a:t>Survey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99E3C68-33F7-E445-9E7A-138CF1C2B9F2}"/>
                  </a:ext>
                </a:extLst>
              </p:cNvPr>
              <p:cNvSpPr/>
              <p:nvPr/>
            </p:nvSpPr>
            <p:spPr>
              <a:xfrm>
                <a:off x="-1246716" y="3599631"/>
                <a:ext cx="1361797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325</a:t>
                </a:r>
              </a:p>
              <a:p>
                <a:pPr algn="ctr"/>
                <a:r>
                  <a:rPr lang="en-US" sz="1600" dirty="0"/>
                  <a:t>Structured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9E36C11-9A81-9D4E-89D8-A6E7DC731DF2}"/>
                  </a:ext>
                </a:extLst>
              </p:cNvPr>
              <p:cNvSpPr/>
              <p:nvPr/>
            </p:nvSpPr>
            <p:spPr>
              <a:xfrm>
                <a:off x="1673405" y="3599631"/>
                <a:ext cx="1412080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330</a:t>
                </a:r>
              </a:p>
              <a:p>
                <a:pPr algn="ctr"/>
                <a:r>
                  <a:rPr lang="en-US" sz="1600" dirty="0"/>
                  <a:t>Unstructured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36D5113-6306-DC4B-807F-9C2AA01D2892}"/>
                  </a:ext>
                </a:extLst>
              </p:cNvPr>
              <p:cNvSpPr/>
              <p:nvPr/>
            </p:nvSpPr>
            <p:spPr>
              <a:xfrm>
                <a:off x="286539" y="3599631"/>
                <a:ext cx="1286542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326</a:t>
                </a:r>
              </a:p>
              <a:p>
                <a:pPr algn="ctr"/>
                <a:r>
                  <a:rPr lang="en-US" sz="1600" dirty="0"/>
                  <a:t>DS @ Scale</a:t>
                </a:r>
              </a:p>
            </p:txBody>
          </p: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8E1F0846-6A66-1241-874C-2065B4DE6F69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 rot="5400000">
                <a:off x="-119737" y="2555513"/>
                <a:ext cx="598038" cy="1490198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4AEA619E-879C-3545-A56D-9928705117A6}"/>
                  </a:ext>
                </a:extLst>
              </p:cNvPr>
              <p:cNvCxnSpPr>
                <a:cxnSpLocks/>
                <a:stCxn id="7" idx="2"/>
                <a:endCxn id="9" idx="0"/>
              </p:cNvCxnSpPr>
              <p:nvPr/>
            </p:nvCxnSpPr>
            <p:spPr>
              <a:xfrm rot="16200000" flipH="1">
                <a:off x="1352894" y="2573080"/>
                <a:ext cx="598038" cy="1455064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E04B6A03-3DD6-E546-9614-19D8633720B9}"/>
                  </a:ext>
                </a:extLst>
              </p:cNvPr>
              <p:cNvCxnSpPr>
                <a:cxnSpLocks/>
                <a:stCxn id="7" idx="2"/>
                <a:endCxn id="10" idx="0"/>
              </p:cNvCxnSpPr>
              <p:nvPr/>
            </p:nvCxnSpPr>
            <p:spPr>
              <a:xfrm rot="16200000" flipH="1">
                <a:off x="628076" y="3297897"/>
                <a:ext cx="598038" cy="5429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5A5CE30-4202-C546-B930-606418FA4DDE}"/>
                </a:ext>
              </a:extLst>
            </p:cNvPr>
            <p:cNvSpPr/>
            <p:nvPr/>
          </p:nvSpPr>
          <p:spPr>
            <a:xfrm>
              <a:off x="-1038972" y="1616148"/>
              <a:ext cx="4482851" cy="40769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A41D647-DB22-E943-BF80-DF7EAC0C1D44}"/>
              </a:ext>
            </a:extLst>
          </p:cNvPr>
          <p:cNvGrpSpPr/>
          <p:nvPr/>
        </p:nvGrpSpPr>
        <p:grpSpPr>
          <a:xfrm>
            <a:off x="5769257" y="1969981"/>
            <a:ext cx="2116677" cy="4076984"/>
            <a:chOff x="3547528" y="1616148"/>
            <a:chExt cx="2116677" cy="40769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DAC5B9-BB73-7745-B38A-6243EB3C79F5}"/>
                </a:ext>
              </a:extLst>
            </p:cNvPr>
            <p:cNvSpPr txBox="1"/>
            <p:nvPr/>
          </p:nvSpPr>
          <p:spPr>
            <a:xfrm>
              <a:off x="3664732" y="1616149"/>
              <a:ext cx="181453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Visualization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9DFAC6-4E3F-BB42-ABEF-D1E9E4CB21C4}"/>
                </a:ext>
              </a:extLst>
            </p:cNvPr>
            <p:cNvGrpSpPr/>
            <p:nvPr/>
          </p:nvGrpSpPr>
          <p:grpSpPr>
            <a:xfrm>
              <a:off x="3859451" y="2397297"/>
              <a:ext cx="1510748" cy="1742811"/>
              <a:chOff x="1073426" y="2397297"/>
              <a:chExt cx="1510748" cy="1742811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7CE6F6A6-5C3B-514B-A562-854F21A54F34}"/>
                  </a:ext>
                </a:extLst>
              </p:cNvPr>
              <p:cNvSpPr/>
              <p:nvPr/>
            </p:nvSpPr>
            <p:spPr>
              <a:xfrm>
                <a:off x="1187185" y="2397297"/>
                <a:ext cx="1283229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210</a:t>
                </a:r>
              </a:p>
              <a:p>
                <a:pPr algn="ctr"/>
                <a:r>
                  <a:rPr lang="en-US" sz="1600" dirty="0"/>
                  <a:t>Survey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DC2C7884-F786-234F-8B13-C2A6E22EF521}"/>
                  </a:ext>
                </a:extLst>
              </p:cNvPr>
              <p:cNvSpPr/>
              <p:nvPr/>
            </p:nvSpPr>
            <p:spPr>
              <a:xfrm>
                <a:off x="1073426" y="3535810"/>
                <a:ext cx="1510748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310</a:t>
                </a:r>
              </a:p>
              <a:p>
                <a:pPr algn="ctr"/>
                <a:r>
                  <a:rPr lang="en-US" sz="1600" dirty="0"/>
                  <a:t>Intro to Viz</a:t>
                </a:r>
              </a:p>
            </p:txBody>
          </p:sp>
          <p:cxnSp>
            <p:nvCxnSpPr>
              <p:cNvPr id="35" name="Curved Connector 34">
                <a:extLst>
                  <a:ext uri="{FF2B5EF4-FFF2-40B4-BE49-F238E27FC236}">
                    <a16:creationId xmlns:a16="http://schemas.microsoft.com/office/drawing/2014/main" id="{8B9D0885-3960-6749-B45C-0D6BEF216EFE}"/>
                  </a:ext>
                </a:extLst>
              </p:cNvPr>
              <p:cNvCxnSpPr>
                <a:cxnSpLocks/>
                <a:stCxn id="29" idx="2"/>
                <a:endCxn id="32" idx="0"/>
              </p:cNvCxnSpPr>
              <p:nvPr/>
            </p:nvCxnSpPr>
            <p:spPr>
              <a:xfrm rot="5400000">
                <a:off x="1561693" y="3268702"/>
                <a:ext cx="534215" cy="12700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4E42BC-2ECB-B34A-B85B-FC0E472E7346}"/>
                </a:ext>
              </a:extLst>
            </p:cNvPr>
            <p:cNvSpPr/>
            <p:nvPr/>
          </p:nvSpPr>
          <p:spPr>
            <a:xfrm>
              <a:off x="3547528" y="1616148"/>
              <a:ext cx="2116677" cy="40769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D72943E-7520-A94C-806D-D05560CADA34}"/>
              </a:ext>
            </a:extLst>
          </p:cNvPr>
          <p:cNvGrpSpPr/>
          <p:nvPr/>
        </p:nvGrpSpPr>
        <p:grpSpPr>
          <a:xfrm>
            <a:off x="7989583" y="1969981"/>
            <a:ext cx="3105521" cy="4076985"/>
            <a:chOff x="5839416" y="1950102"/>
            <a:chExt cx="3105521" cy="4076985"/>
          </a:xfrm>
        </p:grpSpPr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D829E195-979F-D549-BDF1-2C52880120CA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 rot="16200000" flipH="1">
              <a:off x="6770124" y="3259088"/>
              <a:ext cx="534215" cy="68713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C8AAEE9-2FD2-4649-8560-4919649DD598}"/>
                </a:ext>
              </a:extLst>
            </p:cNvPr>
            <p:cNvGrpSpPr/>
            <p:nvPr/>
          </p:nvGrpSpPr>
          <p:grpSpPr>
            <a:xfrm>
              <a:off x="5839416" y="1950102"/>
              <a:ext cx="3105521" cy="4076985"/>
              <a:chOff x="5767854" y="1616147"/>
              <a:chExt cx="3105521" cy="407698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E0D2D2-39D8-5B4E-837E-363B811F4CF0}"/>
                  </a:ext>
                </a:extLst>
              </p:cNvPr>
              <p:cNvSpPr txBox="1"/>
              <p:nvPr/>
            </p:nvSpPr>
            <p:spPr>
              <a:xfrm>
                <a:off x="6108545" y="1618183"/>
                <a:ext cx="2590837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Statistical Learning</a:t>
                </a: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81755EC-A7C0-684E-BAB5-8509BFEC2C38}"/>
                  </a:ext>
                </a:extLst>
              </p:cNvPr>
              <p:cNvGrpSpPr/>
              <p:nvPr/>
            </p:nvGrpSpPr>
            <p:grpSpPr>
              <a:xfrm>
                <a:off x="5902675" y="2397297"/>
                <a:ext cx="2848537" cy="3189607"/>
                <a:chOff x="5918800" y="2388416"/>
                <a:chExt cx="2848537" cy="3189607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E461915A-06B6-BE45-8FF1-5CB7A4526577}"/>
                    </a:ext>
                  </a:extLst>
                </p:cNvPr>
                <p:cNvGrpSpPr/>
                <p:nvPr/>
              </p:nvGrpSpPr>
              <p:grpSpPr>
                <a:xfrm>
                  <a:off x="6069707" y="2388416"/>
                  <a:ext cx="2697630" cy="1742811"/>
                  <a:chOff x="473030" y="3548932"/>
                  <a:chExt cx="2697630" cy="1742811"/>
                </a:xfrm>
              </p:grpSpPr>
              <p:sp>
                <p:nvSpPr>
                  <p:cNvPr id="40" name="Rounded Rectangle 39">
                    <a:extLst>
                      <a:ext uri="{FF2B5EF4-FFF2-40B4-BE49-F238E27FC236}">
                        <a16:creationId xmlns:a16="http://schemas.microsoft.com/office/drawing/2014/main" id="{740E30BD-57B3-A445-BA29-A7111FA9DB6E}"/>
                      </a:ext>
                    </a:extLst>
                  </p:cNvPr>
                  <p:cNvSpPr/>
                  <p:nvPr/>
                </p:nvSpPr>
                <p:spPr>
                  <a:xfrm>
                    <a:off x="473030" y="3548932"/>
                    <a:ext cx="1137037" cy="604298"/>
                  </a:xfrm>
                  <a:prstGeom prst="roundRect">
                    <a:avLst/>
                  </a:prstGeom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DSCI 210</a:t>
                    </a:r>
                  </a:p>
                  <a:p>
                    <a:pPr algn="ctr"/>
                    <a:r>
                      <a:rPr lang="en-US" sz="1600" dirty="0"/>
                      <a:t>Survey</a:t>
                    </a:r>
                  </a:p>
                </p:txBody>
              </p:sp>
              <p:sp>
                <p:nvSpPr>
                  <p:cNvPr id="41" name="Rounded Rectangle 40">
                    <a:extLst>
                      <a:ext uri="{FF2B5EF4-FFF2-40B4-BE49-F238E27FC236}">
                        <a16:creationId xmlns:a16="http://schemas.microsoft.com/office/drawing/2014/main" id="{BD1F3472-33FD-9645-9EE5-0B6119300990}"/>
                      </a:ext>
                    </a:extLst>
                  </p:cNvPr>
                  <p:cNvSpPr/>
                  <p:nvPr/>
                </p:nvSpPr>
                <p:spPr>
                  <a:xfrm>
                    <a:off x="1796383" y="3548932"/>
                    <a:ext cx="1374277" cy="604298"/>
                  </a:xfrm>
                  <a:prstGeom prst="roundRect">
                    <a:avLst/>
                  </a:prstGeom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STAT 210/310</a:t>
                    </a:r>
                  </a:p>
                  <a:p>
                    <a:pPr algn="ctr"/>
                    <a:r>
                      <a:rPr lang="en-US" sz="1600" dirty="0"/>
                      <a:t>Intro Stats</a:t>
                    </a:r>
                  </a:p>
                </p:txBody>
              </p:sp>
              <p:sp>
                <p:nvSpPr>
                  <p:cNvPr id="42" name="Rounded Rectangle 41">
                    <a:extLst>
                      <a:ext uri="{FF2B5EF4-FFF2-40B4-BE49-F238E27FC236}">
                        <a16:creationId xmlns:a16="http://schemas.microsoft.com/office/drawing/2014/main" id="{B1BBF33C-73A4-D746-88B6-B2278399B1AB}"/>
                      </a:ext>
                    </a:extLst>
                  </p:cNvPr>
                  <p:cNvSpPr/>
                  <p:nvPr/>
                </p:nvSpPr>
                <p:spPr>
                  <a:xfrm>
                    <a:off x="1101488" y="4687445"/>
                    <a:ext cx="1254395" cy="604298"/>
                  </a:xfrm>
                  <a:prstGeom prst="roundRect">
                    <a:avLst/>
                  </a:prstGeom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STAT 360</a:t>
                    </a:r>
                  </a:p>
                  <a:p>
                    <a:pPr algn="ctr"/>
                    <a:r>
                      <a:rPr lang="en-US" sz="1600" dirty="0"/>
                      <a:t>Regression</a:t>
                    </a:r>
                  </a:p>
                </p:txBody>
              </p:sp>
              <p:cxnSp>
                <p:nvCxnSpPr>
                  <p:cNvPr id="45" name="Curved Connector 44">
                    <a:extLst>
                      <a:ext uri="{FF2B5EF4-FFF2-40B4-BE49-F238E27FC236}">
                        <a16:creationId xmlns:a16="http://schemas.microsoft.com/office/drawing/2014/main" id="{F41626E9-E70A-8E43-95F8-5510BFD63FA2}"/>
                      </a:ext>
                    </a:extLst>
                  </p:cNvPr>
                  <p:cNvCxnSpPr>
                    <a:cxnSpLocks/>
                    <a:stCxn id="41" idx="2"/>
                    <a:endCxn id="42" idx="0"/>
                  </p:cNvCxnSpPr>
                  <p:nvPr/>
                </p:nvCxnSpPr>
                <p:spPr>
                  <a:xfrm rot="5400000">
                    <a:off x="1838997" y="4042919"/>
                    <a:ext cx="534215" cy="754836"/>
                  </a:xfrm>
                  <a:prstGeom prst="curvedConnector3">
                    <a:avLst>
                      <a:gd name="adj1" fmla="val 50000"/>
                    </a:avLst>
                  </a:prstGeom>
                  <a:ln w="381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E7D356C8-1A18-3646-86C7-520FC3BFBAC8}"/>
                    </a:ext>
                  </a:extLst>
                </p:cNvPr>
                <p:cNvSpPr/>
                <p:nvPr/>
              </p:nvSpPr>
              <p:spPr>
                <a:xfrm>
                  <a:off x="5918800" y="4792211"/>
                  <a:ext cx="1406562" cy="785812"/>
                </a:xfrm>
                <a:prstGeom prst="roundRect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DSCI 415</a:t>
                  </a:r>
                </a:p>
                <a:p>
                  <a:pPr algn="ctr"/>
                  <a:r>
                    <a:rPr lang="en-US" sz="1600" dirty="0"/>
                    <a:t>Unsupervised</a:t>
                  </a:r>
                </a:p>
                <a:p>
                  <a:pPr algn="ctr"/>
                  <a:r>
                    <a:rPr lang="en-US" sz="1600" dirty="0"/>
                    <a:t>Learning </a:t>
                  </a:r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BE20CCF1-E476-474A-AE7F-1CB5250577D6}"/>
                    </a:ext>
                  </a:extLst>
                </p:cNvPr>
                <p:cNvSpPr/>
                <p:nvPr/>
              </p:nvSpPr>
              <p:spPr>
                <a:xfrm>
                  <a:off x="7420087" y="4772641"/>
                  <a:ext cx="1347249" cy="785812"/>
                </a:xfrm>
                <a:prstGeom prst="roundRect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DSCI 425</a:t>
                  </a:r>
                </a:p>
                <a:p>
                  <a:pPr algn="ctr"/>
                  <a:r>
                    <a:rPr lang="en-US" sz="1600" dirty="0"/>
                    <a:t>Supervised</a:t>
                  </a:r>
                </a:p>
                <a:p>
                  <a:pPr algn="ctr"/>
                  <a:r>
                    <a:rPr lang="en-US" sz="1600" dirty="0"/>
                    <a:t>Learning</a:t>
                  </a:r>
                </a:p>
              </p:txBody>
            </p:sp>
            <p:cxnSp>
              <p:nvCxnSpPr>
                <p:cNvPr id="55" name="Curved Connector 54">
                  <a:extLst>
                    <a:ext uri="{FF2B5EF4-FFF2-40B4-BE49-F238E27FC236}">
                      <a16:creationId xmlns:a16="http://schemas.microsoft.com/office/drawing/2014/main" id="{CCC1204D-03E1-4247-AE3B-47526D8ACFC3}"/>
                    </a:ext>
                  </a:extLst>
                </p:cNvPr>
                <p:cNvCxnSpPr>
                  <a:cxnSpLocks/>
                  <a:stCxn id="42" idx="2"/>
                  <a:endCxn id="53" idx="0"/>
                </p:cNvCxnSpPr>
                <p:nvPr/>
              </p:nvCxnSpPr>
              <p:spPr>
                <a:xfrm rot="5400000">
                  <a:off x="6643230" y="4110078"/>
                  <a:ext cx="660984" cy="703282"/>
                </a:xfrm>
                <a:prstGeom prst="curvedConnector3">
                  <a:avLst>
                    <a:gd name="adj1" fmla="val 50000"/>
                  </a:avLst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urved Connector 57">
                  <a:extLst>
                    <a:ext uri="{FF2B5EF4-FFF2-40B4-BE49-F238E27FC236}">
                      <a16:creationId xmlns:a16="http://schemas.microsoft.com/office/drawing/2014/main" id="{C68C3899-7691-6E40-A475-FFBFA8A62E8F}"/>
                    </a:ext>
                  </a:extLst>
                </p:cNvPr>
                <p:cNvCxnSpPr>
                  <a:cxnSpLocks/>
                  <a:stCxn id="42" idx="2"/>
                  <a:endCxn id="54" idx="0"/>
                </p:cNvCxnSpPr>
                <p:nvPr/>
              </p:nvCxnSpPr>
              <p:spPr>
                <a:xfrm rot="16200000" flipH="1">
                  <a:off x="7388830" y="4067759"/>
                  <a:ext cx="641414" cy="768349"/>
                </a:xfrm>
                <a:prstGeom prst="curvedConnector3">
                  <a:avLst>
                    <a:gd name="adj1" fmla="val 50000"/>
                  </a:avLst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45E49AF-D818-8041-857C-BFCF4AEFBE46}"/>
                  </a:ext>
                </a:extLst>
              </p:cNvPr>
              <p:cNvSpPr/>
              <p:nvPr/>
            </p:nvSpPr>
            <p:spPr>
              <a:xfrm>
                <a:off x="5767854" y="1616147"/>
                <a:ext cx="3105521" cy="40769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524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23C11-687F-97B8-EE04-D90277A4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91069-F0F8-1D9A-0092-14CAF7A2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Minor Adjustment</a:t>
            </a:r>
            <a:br>
              <a:rPr lang="en-US" dirty="0"/>
            </a:br>
            <a:r>
              <a:rPr lang="en-US" sz="3600" dirty="0"/>
              <a:t>The data were filtered to make the download manageable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C7AD-CD3D-EB3B-C9C0-8EC3612F5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6" y="3166767"/>
            <a:ext cx="5586524" cy="3322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9AC0D-1A13-0876-8DED-4E64A65D8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61" y="3166767"/>
            <a:ext cx="5512236" cy="3322493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696F538-E02D-65CD-D8A3-57B12BB3AD4F}"/>
              </a:ext>
            </a:extLst>
          </p:cNvPr>
          <p:cNvSpPr/>
          <p:nvPr/>
        </p:nvSpPr>
        <p:spPr>
          <a:xfrm>
            <a:off x="3923414" y="4828013"/>
            <a:ext cx="1520456" cy="647754"/>
          </a:xfrm>
          <a:prstGeom prst="wedgeRoundRectCallout">
            <a:avLst>
              <a:gd name="adj1" fmla="val -71203"/>
              <a:gd name="adj2" fmla="val -45000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Starting near Central Park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585F99-AD42-4D06-C26A-314D0B9D4F2E}"/>
              </a:ext>
            </a:extLst>
          </p:cNvPr>
          <p:cNvSpPr/>
          <p:nvPr/>
        </p:nvSpPr>
        <p:spPr>
          <a:xfrm>
            <a:off x="6807728" y="2913321"/>
            <a:ext cx="1453769" cy="678748"/>
          </a:xfrm>
          <a:prstGeom prst="wedgeRoundRectCallout">
            <a:avLst>
              <a:gd name="adj1" fmla="val -3185"/>
              <a:gd name="adj2" fmla="val 8439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week of June 2025</a:t>
            </a:r>
          </a:p>
        </p:txBody>
      </p:sp>
    </p:spTree>
    <p:extLst>
      <p:ext uri="{BB962C8B-B14F-4D97-AF65-F5344CB8AC3E}">
        <p14:creationId xmlns:p14="http://schemas.microsoft.com/office/powerpoint/2010/main" val="4234302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3AE40-2FDC-F3E6-B2AC-86C7A5EA4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AE7C90-D153-6EC0-82ED-78A4FAEB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  <a:br>
              <a:rPr lang="en-US" dirty="0"/>
            </a:br>
            <a:r>
              <a:rPr lang="en-US" sz="3200" dirty="0"/>
              <a:t>Two examples of mutates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70D1E-5C08-D75E-9179-B8440F717A61}"/>
              </a:ext>
            </a:extLst>
          </p:cNvPr>
          <p:cNvSpPr txBox="1"/>
          <p:nvPr/>
        </p:nvSpPr>
        <p:spPr>
          <a:xfrm>
            <a:off x="2377980" y="3697179"/>
            <a:ext cx="219377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Initial select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609DD-AB0F-F1E9-79C7-1B97B2341F26}"/>
              </a:ext>
            </a:extLst>
          </p:cNvPr>
          <p:cNvSpPr txBox="1"/>
          <p:nvPr/>
        </p:nvSpPr>
        <p:spPr>
          <a:xfrm>
            <a:off x="8982412" y="3682997"/>
            <a:ext cx="225530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Dropping columns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F450C3-C924-B74C-8488-325F2D2A2FB5}"/>
              </a:ext>
            </a:extLst>
          </p:cNvPr>
          <p:cNvCxnSpPr>
            <a:cxnSpLocks/>
          </p:cNvCxnSpPr>
          <p:nvPr/>
        </p:nvCxnSpPr>
        <p:spPr>
          <a:xfrm>
            <a:off x="7468206" y="3697179"/>
            <a:ext cx="0" cy="2795696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0270F25-888E-9522-947A-9AC50B93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27" y="4193780"/>
            <a:ext cx="4960176" cy="22990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F6808-D7D8-5F59-AE01-DFF680B42C1C}"/>
              </a:ext>
            </a:extLst>
          </p:cNvPr>
          <p:cNvGrpSpPr/>
          <p:nvPr/>
        </p:nvGrpSpPr>
        <p:grpSpPr>
          <a:xfrm>
            <a:off x="8903489" y="4254740"/>
            <a:ext cx="2321860" cy="2238135"/>
            <a:chOff x="9179998" y="2652035"/>
            <a:chExt cx="2527753" cy="27037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DFEBFA-12B6-AC68-52E5-3F497107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9998" y="2652035"/>
              <a:ext cx="2527753" cy="27037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EFA103-321B-2106-BC19-0F17AA054607}"/>
                </a:ext>
              </a:extLst>
            </p:cNvPr>
            <p:cNvSpPr/>
            <p:nvPr/>
          </p:nvSpPr>
          <p:spPr>
            <a:xfrm>
              <a:off x="9265920" y="2718274"/>
              <a:ext cx="2307771" cy="1471749"/>
            </a:xfrm>
            <a:prstGeom prst="rect">
              <a:avLst/>
            </a:prstGeom>
            <a:solidFill>
              <a:schemeClr val="bg1">
                <a:lumMod val="95000"/>
                <a:alpha val="478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2ADD3-D863-E533-FF9F-EE325B002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980" y="1657079"/>
            <a:ext cx="6851904" cy="15888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413C39-1DDF-F2BF-B896-BD223A63BA66}"/>
              </a:ext>
            </a:extLst>
          </p:cNvPr>
          <p:cNvSpPr/>
          <p:nvPr/>
        </p:nvSpPr>
        <p:spPr>
          <a:xfrm>
            <a:off x="3485415" y="1873440"/>
            <a:ext cx="1428206" cy="1640987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62CA19-EE6F-E1B6-1AF0-48F5F136C9D2}"/>
              </a:ext>
            </a:extLst>
          </p:cNvPr>
          <p:cNvSpPr/>
          <p:nvPr/>
        </p:nvSpPr>
        <p:spPr>
          <a:xfrm>
            <a:off x="7696009" y="1940804"/>
            <a:ext cx="1428206" cy="1640987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3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9CED-BFF0-B466-E3A8-D5435DD15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4C443-C562-F254-5E48-6815EEA5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247"/>
          <a:stretch>
            <a:fillRect/>
          </a:stretch>
        </p:blipFill>
        <p:spPr>
          <a:xfrm>
            <a:off x="545865" y="4089142"/>
            <a:ext cx="11100270" cy="224931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7ADBAA-9AD9-BBC2-6DCD-06FB883E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AGGREGATION</a:t>
            </a:r>
            <a:br>
              <a:rPr lang="en-US" dirty="0"/>
            </a:br>
            <a:r>
              <a:rPr lang="en-US" sz="3200" dirty="0"/>
              <a:t>Using a grouped aggregation to make unique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4918C-B242-504A-3841-85D11993EDEC}"/>
              </a:ext>
            </a:extLst>
          </p:cNvPr>
          <p:cNvSpPr txBox="1"/>
          <p:nvPr/>
        </p:nvSpPr>
        <p:spPr>
          <a:xfrm>
            <a:off x="4588408" y="5096564"/>
            <a:ext cx="12883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Grouping </a:t>
            </a:r>
          </a:p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Columns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6D14C-1B2C-98C1-E39C-104C7E85083D}"/>
              </a:ext>
            </a:extLst>
          </p:cNvPr>
          <p:cNvSpPr txBox="1"/>
          <p:nvPr/>
        </p:nvSpPr>
        <p:spPr>
          <a:xfrm>
            <a:off x="9919280" y="5032369"/>
            <a:ext cx="15760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Columns to</a:t>
            </a:r>
          </a:p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Aggregate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B25AC-69E8-3C7C-B5EF-E5BB8D848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980" y="1657079"/>
            <a:ext cx="6851904" cy="15888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7444E2-5936-C947-CD7B-6FB359BB8AFD}"/>
              </a:ext>
            </a:extLst>
          </p:cNvPr>
          <p:cNvSpPr/>
          <p:nvPr/>
        </p:nvSpPr>
        <p:spPr>
          <a:xfrm>
            <a:off x="2083335" y="1856022"/>
            <a:ext cx="1428206" cy="1640987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6E6FAB-D343-2A36-CB43-F6BBD0A926FF}"/>
              </a:ext>
            </a:extLst>
          </p:cNvPr>
          <p:cNvSpPr/>
          <p:nvPr/>
        </p:nvSpPr>
        <p:spPr>
          <a:xfrm>
            <a:off x="5172891" y="1788013"/>
            <a:ext cx="3849189" cy="1640987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57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7F640-8CC3-5C71-6E10-4999CDBA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06AF71-B7CE-C198-424F-4ED9223E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MUTATES</a:t>
            </a:r>
            <a:br>
              <a:rPr lang="en-US" dirty="0"/>
            </a:br>
            <a:r>
              <a:rPr lang="en-US" sz="3200" dirty="0"/>
              <a:t>Three examples of mutates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E6AE2-E401-996E-55A3-9B58C90A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15503" r="73764" b="24798"/>
          <a:stretch>
            <a:fillRect/>
          </a:stretch>
        </p:blipFill>
        <p:spPr>
          <a:xfrm>
            <a:off x="838200" y="4029597"/>
            <a:ext cx="2958105" cy="2505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14E4C2-1080-AF08-82FF-BE6CB92C17B9}"/>
              </a:ext>
            </a:extLst>
          </p:cNvPr>
          <p:cNvSpPr txBox="1"/>
          <p:nvPr/>
        </p:nvSpPr>
        <p:spPr>
          <a:xfrm>
            <a:off x="1320935" y="3492416"/>
            <a:ext cx="219377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Reusing a formula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C6993-5425-9D79-5A12-2C6ACA32FD2A}"/>
              </a:ext>
            </a:extLst>
          </p:cNvPr>
          <p:cNvSpPr txBox="1"/>
          <p:nvPr/>
        </p:nvSpPr>
        <p:spPr>
          <a:xfrm>
            <a:off x="5524717" y="3492416"/>
            <a:ext cx="219377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IF 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23455-3E4C-1A45-23A7-118B1C1E15F5}"/>
              </a:ext>
            </a:extLst>
          </p:cNvPr>
          <p:cNvSpPr txBox="1"/>
          <p:nvPr/>
        </p:nvSpPr>
        <p:spPr>
          <a:xfrm>
            <a:off x="9388674" y="3507721"/>
            <a:ext cx="219377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CASE expression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9DF6B8-5B2B-1066-67E7-BAB28B2D0543}"/>
              </a:ext>
            </a:extLst>
          </p:cNvPr>
          <p:cNvCxnSpPr>
            <a:cxnSpLocks/>
          </p:cNvCxnSpPr>
          <p:nvPr/>
        </p:nvCxnSpPr>
        <p:spPr>
          <a:xfrm flipH="1">
            <a:off x="4501580" y="3502336"/>
            <a:ext cx="36265" cy="3163948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51991A-67D6-2AFC-5F11-AA41893FB537}"/>
              </a:ext>
            </a:extLst>
          </p:cNvPr>
          <p:cNvCxnSpPr>
            <a:cxnSpLocks/>
          </p:cNvCxnSpPr>
          <p:nvPr/>
        </p:nvCxnSpPr>
        <p:spPr>
          <a:xfrm>
            <a:off x="8603886" y="3502336"/>
            <a:ext cx="0" cy="3163948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4374FC9-A7C8-02A0-FD73-BF8D3BAF6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190" y="4029597"/>
            <a:ext cx="3553975" cy="14215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FF8A48-995C-2E57-2A0E-963764C2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38" y="4029597"/>
            <a:ext cx="3076217" cy="14123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BA031C8-9C1B-CC3B-F99A-3B3A3F9C7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980" y="1657079"/>
            <a:ext cx="6851904" cy="158884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3B85529-A742-C419-22DD-80FF38ACB133}"/>
              </a:ext>
            </a:extLst>
          </p:cNvPr>
          <p:cNvSpPr/>
          <p:nvPr/>
        </p:nvSpPr>
        <p:spPr>
          <a:xfrm>
            <a:off x="2083334" y="1856022"/>
            <a:ext cx="3080845" cy="1640987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EBBB2C-6302-0AFD-A97B-B0A96A017E9B}"/>
              </a:ext>
            </a:extLst>
          </p:cNvPr>
          <p:cNvSpPr/>
          <p:nvPr/>
        </p:nvSpPr>
        <p:spPr>
          <a:xfrm>
            <a:off x="7959637" y="1788013"/>
            <a:ext cx="1062443" cy="1640987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0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C5719-CB42-9AC6-0213-0EC00F351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6F112-53C3-86EB-DB77-9E4AB490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86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Group Rank + FILTER</a:t>
            </a:r>
            <a:br>
              <a:rPr lang="en-US" dirty="0"/>
            </a:br>
            <a:r>
              <a:rPr lang="en-US" sz="2700" dirty="0"/>
              <a:t>Using PARTITION + ORDER BY + FILTER to find the best stations</a:t>
            </a:r>
            <a:endParaRPr lang="en-US" sz="27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C396A-D94E-624B-A14D-BCA31EA1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3" y="4014287"/>
            <a:ext cx="3847882" cy="1959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89EB39-92E3-B8A0-2A40-94149F71018D}"/>
              </a:ext>
            </a:extLst>
          </p:cNvPr>
          <p:cNvSpPr txBox="1"/>
          <p:nvPr/>
        </p:nvSpPr>
        <p:spPr>
          <a:xfrm>
            <a:off x="1248475" y="3538080"/>
            <a:ext cx="219377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Grouped Rank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E956F8-286A-9475-95BC-9A84E14699AC}"/>
              </a:ext>
            </a:extLst>
          </p:cNvPr>
          <p:cNvCxnSpPr>
            <a:cxnSpLocks/>
          </p:cNvCxnSpPr>
          <p:nvPr/>
        </p:nvCxnSpPr>
        <p:spPr>
          <a:xfrm>
            <a:off x="6096000" y="3552761"/>
            <a:ext cx="0" cy="2993349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AA6FF-6DAA-7F6D-0D32-1323634D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30" t="5944" r="-1"/>
          <a:stretch>
            <a:fillRect/>
          </a:stretch>
        </p:blipFill>
        <p:spPr>
          <a:xfrm>
            <a:off x="8314895" y="4223927"/>
            <a:ext cx="2101794" cy="1325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8073B-D652-1E30-5DAE-0C1ABB1C07A1}"/>
              </a:ext>
            </a:extLst>
          </p:cNvPr>
          <p:cNvSpPr txBox="1"/>
          <p:nvPr/>
        </p:nvSpPr>
        <p:spPr>
          <a:xfrm>
            <a:off x="8891453" y="3552761"/>
            <a:ext cx="10835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Filter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4D34F8-D067-E59E-5183-16726C3FC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980" y="1657079"/>
            <a:ext cx="6851904" cy="15888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8D63A1-F1C4-23D5-ADF7-3EC42C7BA7AA}"/>
              </a:ext>
            </a:extLst>
          </p:cNvPr>
          <p:cNvSpPr/>
          <p:nvPr/>
        </p:nvSpPr>
        <p:spPr>
          <a:xfrm>
            <a:off x="2238110" y="1788013"/>
            <a:ext cx="5677982" cy="1640987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83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A877A-A421-FF56-3BA2-6B004CB2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8DDF-6B4A-CE4C-9013-E02F3C3C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3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/>
              <a:t>Low code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2A7B4-8606-2CD3-1ED2-FE839CFFEAA9}"/>
              </a:ext>
            </a:extLst>
          </p:cNvPr>
          <p:cNvSpPr txBox="1"/>
          <p:nvPr/>
        </p:nvSpPr>
        <p:spPr>
          <a:xfrm>
            <a:off x="838200" y="1690688"/>
            <a:ext cx="10732008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Tableau Prep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the following in a new node.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 grouped aggregation to get one station per row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Copy + Paste + Edit great circle distance node to compute the distance to each museum.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 an IF expression to determine the closest museum.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 a CASE statement to get the distance to the closest museum.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 PARTITION and ORDERBY to rank the station distance for each museum.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 a FILTER to get the closest three museums.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88776-7399-FBD4-9C14-ECFBFFE8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6" y="4368344"/>
            <a:ext cx="10037064" cy="23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5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EA05-D5FD-B3C0-7CFF-42BC7C2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A79A94-7857-96A4-F751-A43EA38ED03E}"/>
              </a:ext>
            </a:extLst>
          </p:cNvPr>
          <p:cNvSpPr txBox="1"/>
          <p:nvPr/>
        </p:nvSpPr>
        <p:spPr>
          <a:xfrm>
            <a:off x="2465113" y="2389643"/>
            <a:ext cx="709423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Translate to Code</a:t>
            </a:r>
          </a:p>
          <a:p>
            <a:pPr algn="ctr"/>
            <a:r>
              <a:rPr lang="en-US" sz="3200" dirty="0">
                <a:latin typeface="+mj-lt"/>
              </a:rPr>
              <a:t>Implementing code from low code solutions</a:t>
            </a:r>
          </a:p>
        </p:txBody>
      </p:sp>
    </p:spTree>
    <p:extLst>
      <p:ext uri="{BB962C8B-B14F-4D97-AF65-F5344CB8AC3E}">
        <p14:creationId xmlns:p14="http://schemas.microsoft.com/office/powerpoint/2010/main" val="2971845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75549-70F9-62FD-0593-06255F6D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344" y="3732862"/>
            <a:ext cx="3496456" cy="29146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817A8D-0306-A679-8199-492C704E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83" y="1436166"/>
            <a:ext cx="8316460" cy="2296696"/>
          </a:xfrm>
          <a:prstGeom prst="rect">
            <a:avLst/>
          </a:prstGeom>
        </p:spPr>
      </p:pic>
      <p:sp>
        <p:nvSpPr>
          <p:cNvPr id="5" name="Bent Arrow 4">
            <a:extLst>
              <a:ext uri="{FF2B5EF4-FFF2-40B4-BE49-F238E27FC236}">
                <a16:creationId xmlns:a16="http://schemas.microsoft.com/office/drawing/2014/main" id="{43E31D0E-28A0-DB10-153E-1BD1AE987C9A}"/>
              </a:ext>
            </a:extLst>
          </p:cNvPr>
          <p:cNvSpPr/>
          <p:nvPr/>
        </p:nvSpPr>
        <p:spPr>
          <a:xfrm flipV="1">
            <a:off x="5771214" y="3732862"/>
            <a:ext cx="1933731" cy="1109272"/>
          </a:xfrm>
          <a:prstGeom prst="ben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1A305A-5B03-F862-1570-02626C47E7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Translate to Code </a:t>
            </a:r>
            <a:br>
              <a:rPr lang="en-US" dirty="0"/>
            </a:br>
            <a:r>
              <a:rPr lang="en-US" sz="3200" dirty="0"/>
              <a:t>From Tableau Prep to dplyr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07AB36B5-29F7-4EFC-F04C-6480D537E13D}"/>
              </a:ext>
            </a:extLst>
          </p:cNvPr>
          <p:cNvSpPr/>
          <p:nvPr/>
        </p:nvSpPr>
        <p:spPr>
          <a:xfrm>
            <a:off x="8481192" y="82693"/>
            <a:ext cx="1173423" cy="9848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Management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F938FC48-4AC0-1000-2579-3EB2BA490CF4}"/>
              </a:ext>
            </a:extLst>
          </p:cNvPr>
          <p:cNvSpPr/>
          <p:nvPr/>
        </p:nvSpPr>
        <p:spPr>
          <a:xfrm>
            <a:off x="9711412" y="82693"/>
            <a:ext cx="1130701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Summaries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Visualization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EEBB92C5-417A-CEFC-3F10-DEE6A70EC62A}"/>
              </a:ext>
            </a:extLst>
          </p:cNvPr>
          <p:cNvSpPr/>
          <p:nvPr/>
        </p:nvSpPr>
        <p:spPr>
          <a:xfrm>
            <a:off x="10898910" y="82693"/>
            <a:ext cx="1173423" cy="984881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3928651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C00C4-272F-2BCC-FF1A-3FDED555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FACD-C8F2-A753-AF18-D3AD1846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4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/>
              <a:t>Re-implement in Python using polars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934F4-FF38-5098-E5F0-DE7B4E2AB2B1}"/>
              </a:ext>
            </a:extLst>
          </p:cNvPr>
          <p:cNvSpPr txBox="1"/>
          <p:nvPr/>
        </p:nvSpPr>
        <p:spPr>
          <a:xfrm>
            <a:off x="838200" y="1690688"/>
            <a:ext cx="10732008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Tableau Prep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the following in a new node.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 grouped aggregation to get one station per row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Copy + Paste + Edit great circle distance node to compute the distance to each museum.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 an IF expression to determine the closest museum.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 a CASE statement to get the distance to the closest museum.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 PARTITION and ORDERBY to rank the station distance for each museum.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 a FILTER to get the closest three museums.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1468CD-5827-63E5-C21E-300CFF50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6" y="4368344"/>
            <a:ext cx="10037064" cy="23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E66AB-E827-8B99-569C-9A62FD0B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B2A6-C958-6B26-EA9C-8954EB29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  <a:br>
              <a:rPr lang="en-US" dirty="0"/>
            </a:br>
            <a:r>
              <a:rPr lang="en-US" sz="3200" dirty="0"/>
              <a:t>Museum Bike Tour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C87E2-BDD9-3C2D-88D0-408410C5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27" y="914400"/>
            <a:ext cx="6779173" cy="5844746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C36EA72A-1593-7BFE-007B-1442EE237DB8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H="1" flipV="1">
            <a:off x="8814416" y="884308"/>
            <a:ext cx="294170" cy="2119429"/>
          </a:xfrm>
          <a:prstGeom prst="curvedConnector3">
            <a:avLst>
              <a:gd name="adj1" fmla="val -77710"/>
            </a:avLst>
          </a:prstGeom>
          <a:ln w="38100">
            <a:solidFill>
              <a:srgbClr val="ED7D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9AAE678C-28E7-AD76-30E8-0BDAFD12E249}"/>
              </a:ext>
            </a:extLst>
          </p:cNvPr>
          <p:cNvCxnSpPr>
            <a:cxnSpLocks/>
            <a:stCxn id="14" idx="4"/>
            <a:endCxn id="25" idx="0"/>
          </p:cNvCxnSpPr>
          <p:nvPr/>
        </p:nvCxnSpPr>
        <p:spPr>
          <a:xfrm rot="5400000">
            <a:off x="5928865" y="3843133"/>
            <a:ext cx="3428385" cy="517458"/>
          </a:xfrm>
          <a:prstGeom prst="curvedConnector3">
            <a:avLst>
              <a:gd name="adj1" fmla="val 50000"/>
            </a:avLst>
          </a:prstGeom>
          <a:ln w="38100">
            <a:solidFill>
              <a:srgbClr val="ED7D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Cycling with solid fill">
            <a:extLst>
              <a:ext uri="{FF2B5EF4-FFF2-40B4-BE49-F238E27FC236}">
                <a16:creationId xmlns:a16="http://schemas.microsoft.com/office/drawing/2014/main" id="{9A4C79AD-D8B3-7B2A-9621-0A5FB792F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691067" y="1288453"/>
            <a:ext cx="660294" cy="57259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065E19E-6A60-DD6A-79CF-F1A768D0116E}"/>
              </a:ext>
            </a:extLst>
          </p:cNvPr>
          <p:cNvGrpSpPr/>
          <p:nvPr/>
        </p:nvGrpSpPr>
        <p:grpSpPr>
          <a:xfrm>
            <a:off x="7237265" y="1796938"/>
            <a:ext cx="3387028" cy="4968335"/>
            <a:chOff x="7237265" y="1796938"/>
            <a:chExt cx="3387028" cy="49683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2FD52B-4E11-5E0C-429F-7B128ACEA621}"/>
                </a:ext>
              </a:extLst>
            </p:cNvPr>
            <p:cNvSpPr/>
            <p:nvPr/>
          </p:nvSpPr>
          <p:spPr>
            <a:xfrm>
              <a:off x="7754723" y="2091108"/>
              <a:ext cx="294125" cy="29656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F478BB-77BA-F6D9-8641-5A0BC7E1E663}"/>
                </a:ext>
              </a:extLst>
            </p:cNvPr>
            <p:cNvSpPr/>
            <p:nvPr/>
          </p:nvSpPr>
          <p:spPr>
            <a:xfrm>
              <a:off x="9874152" y="1796938"/>
              <a:ext cx="294125" cy="29656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ACF7E48-891F-5C9A-4A8A-89D7C1C3B7CA}"/>
                </a:ext>
              </a:extLst>
            </p:cNvPr>
            <p:cNvSpPr/>
            <p:nvPr/>
          </p:nvSpPr>
          <p:spPr>
            <a:xfrm>
              <a:off x="7237265" y="5816055"/>
              <a:ext cx="294125" cy="29656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B157587A-9496-9F01-5B1B-DB2200AD3AE4}"/>
                </a:ext>
              </a:extLst>
            </p:cNvPr>
            <p:cNvSpPr/>
            <p:nvPr/>
          </p:nvSpPr>
          <p:spPr>
            <a:xfrm rot="3500890">
              <a:off x="9899934" y="2249856"/>
              <a:ext cx="902855" cy="54586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51DAFDC8-1AAF-6366-B456-3ECB8568CCC8}"/>
                </a:ext>
              </a:extLst>
            </p:cNvPr>
            <p:cNvSpPr/>
            <p:nvPr/>
          </p:nvSpPr>
          <p:spPr>
            <a:xfrm rot="3518538">
              <a:off x="7308444" y="6154810"/>
              <a:ext cx="675065" cy="54586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E63B7517-C861-3EE8-4138-03E47C1190B2}"/>
                </a:ext>
              </a:extLst>
            </p:cNvPr>
            <p:cNvSpPr/>
            <p:nvPr/>
          </p:nvSpPr>
          <p:spPr>
            <a:xfrm rot="3512836">
              <a:off x="7855520" y="2542299"/>
              <a:ext cx="938447" cy="545862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Stop 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32D580-1DDC-C488-E38C-483444A134F1}"/>
              </a:ext>
            </a:extLst>
          </p:cNvPr>
          <p:cNvSpPr txBox="1"/>
          <p:nvPr/>
        </p:nvSpPr>
        <p:spPr>
          <a:xfrm>
            <a:off x="479980" y="2547590"/>
            <a:ext cx="4701473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Task.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Find the City Bike station closest to each of the three museums.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Assume we rent/return a bike at the start/end of each leg.</a:t>
            </a:r>
          </a:p>
        </p:txBody>
      </p:sp>
    </p:spTree>
    <p:extLst>
      <p:ext uri="{BB962C8B-B14F-4D97-AF65-F5344CB8AC3E}">
        <p14:creationId xmlns:p14="http://schemas.microsoft.com/office/powerpoint/2010/main" val="4590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0.00208 C -0.0043 -0.00694 -0.01146 -0.01574 -0.0198 -0.02083 C -0.02813 -0.02616 -0.03724 -0.02755 -0.04701 -0.02894 C -0.05691 -0.03032 -0.06836 -0.02963 -0.07891 -0.02894 C -0.08933 -0.02824 -0.0974 -0.0294 -0.1099 -0.025 C -0.1224 -0.02037 -0.14323 -0.00972 -0.15391 -0.00208 C -0.16446 0.00556 -0.17006 0.01157 -0.17357 0.02083 C -0.17709 0.03009 -0.17487 0.04514 -0.175 0.05324 C -0.17513 0.06134 -0.17474 0.06528 -0.17435 0.06944 " pathEditMode="relative" ptsTypes="AAAAAAAAA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09907 C -0.17513 0.12292 -0.17527 0.14676 -0.17579 0.17569 C -0.17631 0.20463 -0.17474 0.2412 -0.17813 0.27268 C -0.18152 0.30417 -0.18946 0.33403 -0.19636 0.36435 C -0.20313 0.39444 -0.21459 0.42361 -0.21902 0.4544 C -0.22344 0.48542 -0.22305 0.52199 -0.22279 0.55 C -0.22266 0.57824 -0.22006 0.60046 -0.21758 0.62292 " pathEditMode="relative" ptsTypes="AAAAAAA">
                                      <p:cBhvr>
                                        <p:cTn id="2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EA6FF-E87D-4841-9AD2-774772CD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12269"/>
          </a:xfrm>
        </p:spPr>
        <p:txBody>
          <a:bodyPr>
            <a:normAutofit/>
          </a:bodyPr>
          <a:lstStyle/>
          <a:p>
            <a:r>
              <a:rPr lang="en-US" dirty="0"/>
              <a:t>The Introductory Course</a:t>
            </a:r>
            <a:endParaRPr lang="en-US" sz="36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A41D647-DB22-E943-BF80-DF7EAC0C1D44}"/>
              </a:ext>
            </a:extLst>
          </p:cNvPr>
          <p:cNvGrpSpPr/>
          <p:nvPr/>
        </p:nvGrpSpPr>
        <p:grpSpPr>
          <a:xfrm>
            <a:off x="5143091" y="1950103"/>
            <a:ext cx="2116677" cy="4076984"/>
            <a:chOff x="3547528" y="1616148"/>
            <a:chExt cx="2116677" cy="40769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DAC5B9-BB73-7745-B38A-6243EB3C79F5}"/>
                </a:ext>
              </a:extLst>
            </p:cNvPr>
            <p:cNvSpPr txBox="1"/>
            <p:nvPr/>
          </p:nvSpPr>
          <p:spPr>
            <a:xfrm>
              <a:off x="3664732" y="1616149"/>
              <a:ext cx="181453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Visualization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9DFAC6-4E3F-BB42-ABEF-D1E9E4CB21C4}"/>
                </a:ext>
              </a:extLst>
            </p:cNvPr>
            <p:cNvGrpSpPr/>
            <p:nvPr/>
          </p:nvGrpSpPr>
          <p:grpSpPr>
            <a:xfrm>
              <a:off x="3859451" y="2397297"/>
              <a:ext cx="1510748" cy="1742811"/>
              <a:chOff x="1073426" y="2397297"/>
              <a:chExt cx="1510748" cy="1742811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7CE6F6A6-5C3B-514B-A562-854F21A54F34}"/>
                  </a:ext>
                </a:extLst>
              </p:cNvPr>
              <p:cNvSpPr/>
              <p:nvPr/>
            </p:nvSpPr>
            <p:spPr>
              <a:xfrm>
                <a:off x="1187185" y="2397297"/>
                <a:ext cx="1283229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210</a:t>
                </a:r>
              </a:p>
              <a:p>
                <a:pPr algn="ctr"/>
                <a:r>
                  <a:rPr lang="en-US" sz="1600" dirty="0"/>
                  <a:t>Survey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DC2C7884-F786-234F-8B13-C2A6E22EF521}"/>
                  </a:ext>
                </a:extLst>
              </p:cNvPr>
              <p:cNvSpPr/>
              <p:nvPr/>
            </p:nvSpPr>
            <p:spPr>
              <a:xfrm>
                <a:off x="1073426" y="3535810"/>
                <a:ext cx="1510748" cy="6042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310</a:t>
                </a:r>
              </a:p>
              <a:p>
                <a:pPr algn="ctr"/>
                <a:r>
                  <a:rPr lang="en-US" sz="1600" dirty="0"/>
                  <a:t>Intro to Viz</a:t>
                </a:r>
              </a:p>
            </p:txBody>
          </p:sp>
          <p:cxnSp>
            <p:nvCxnSpPr>
              <p:cNvPr id="35" name="Curved Connector 34">
                <a:extLst>
                  <a:ext uri="{FF2B5EF4-FFF2-40B4-BE49-F238E27FC236}">
                    <a16:creationId xmlns:a16="http://schemas.microsoft.com/office/drawing/2014/main" id="{8B9D0885-3960-6749-B45C-0D6BEF216EFE}"/>
                  </a:ext>
                </a:extLst>
              </p:cNvPr>
              <p:cNvCxnSpPr>
                <a:cxnSpLocks/>
                <a:stCxn id="29" idx="2"/>
                <a:endCxn id="32" idx="0"/>
              </p:cNvCxnSpPr>
              <p:nvPr/>
            </p:nvCxnSpPr>
            <p:spPr>
              <a:xfrm rot="5400000">
                <a:off x="1561693" y="3268702"/>
                <a:ext cx="534215" cy="12700"/>
              </a:xfrm>
              <a:prstGeom prst="curvedConnector3">
                <a:avLst>
                  <a:gd name="adj1" fmla="val 50000"/>
                </a:avLst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4E42BC-2ECB-B34A-B85B-FC0E472E7346}"/>
                </a:ext>
              </a:extLst>
            </p:cNvPr>
            <p:cNvSpPr/>
            <p:nvPr/>
          </p:nvSpPr>
          <p:spPr>
            <a:xfrm>
              <a:off x="3547528" y="1616148"/>
              <a:ext cx="2116677" cy="40769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83068D-8AF0-C16D-BCE2-D7E7F726E7B1}"/>
              </a:ext>
            </a:extLst>
          </p:cNvPr>
          <p:cNvGrpSpPr/>
          <p:nvPr/>
        </p:nvGrpSpPr>
        <p:grpSpPr>
          <a:xfrm>
            <a:off x="556591" y="1950103"/>
            <a:ext cx="4482851" cy="4076986"/>
            <a:chOff x="-1038972" y="1616147"/>
            <a:chExt cx="4482851" cy="40769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A34FD9-B51C-BC47-528E-E5A41CA68112}"/>
                </a:ext>
              </a:extLst>
            </p:cNvPr>
            <p:cNvSpPr txBox="1"/>
            <p:nvPr/>
          </p:nvSpPr>
          <p:spPr>
            <a:xfrm>
              <a:off x="-82135" y="1616147"/>
              <a:ext cx="2565831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 Management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3FE5B35-CADD-F3A7-015E-E435632EC1B6}"/>
                </a:ext>
              </a:extLst>
            </p:cNvPr>
            <p:cNvGrpSpPr/>
            <p:nvPr/>
          </p:nvGrpSpPr>
          <p:grpSpPr>
            <a:xfrm>
              <a:off x="-970315" y="2333473"/>
              <a:ext cx="4332201" cy="1806634"/>
              <a:chOff x="-1246716" y="2397295"/>
              <a:chExt cx="4332201" cy="180663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0C74C6-FF0B-996E-7C22-1662EAC196D6}"/>
                  </a:ext>
                </a:extLst>
              </p:cNvPr>
              <p:cNvSpPr/>
              <p:nvPr/>
            </p:nvSpPr>
            <p:spPr>
              <a:xfrm>
                <a:off x="169007" y="2397295"/>
                <a:ext cx="1510748" cy="604298"/>
              </a:xfrm>
              <a:prstGeom prst="roundRect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210</a:t>
                </a:r>
              </a:p>
              <a:p>
                <a:pPr algn="ctr"/>
                <a:r>
                  <a:rPr lang="en-US" sz="1600" dirty="0"/>
                  <a:t>Survey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849323C-E9DE-C6A4-9FCB-8ECE3B6804C3}"/>
                  </a:ext>
                </a:extLst>
              </p:cNvPr>
              <p:cNvSpPr/>
              <p:nvPr/>
            </p:nvSpPr>
            <p:spPr>
              <a:xfrm>
                <a:off x="-1246716" y="3599631"/>
                <a:ext cx="1361797" cy="6042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325</a:t>
                </a:r>
              </a:p>
              <a:p>
                <a:pPr algn="ctr"/>
                <a:r>
                  <a:rPr lang="en-US" sz="1600" dirty="0"/>
                  <a:t>Structured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CBED281-9A43-275B-87DC-E92F742A1AB8}"/>
                  </a:ext>
                </a:extLst>
              </p:cNvPr>
              <p:cNvSpPr/>
              <p:nvPr/>
            </p:nvSpPr>
            <p:spPr>
              <a:xfrm>
                <a:off x="1673405" y="3599631"/>
                <a:ext cx="1412080" cy="6042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330</a:t>
                </a:r>
              </a:p>
              <a:p>
                <a:pPr algn="ctr"/>
                <a:r>
                  <a:rPr lang="en-US" sz="1600" dirty="0"/>
                  <a:t>Unstructured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FAB8629-C087-137A-E39B-3AE745C83462}"/>
                  </a:ext>
                </a:extLst>
              </p:cNvPr>
              <p:cNvSpPr/>
              <p:nvPr/>
            </p:nvSpPr>
            <p:spPr>
              <a:xfrm>
                <a:off x="286539" y="3599631"/>
                <a:ext cx="1286542" cy="6042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DSCI 326</a:t>
                </a:r>
              </a:p>
              <a:p>
                <a:pPr algn="ctr"/>
                <a:r>
                  <a:rPr lang="en-US" sz="1600" dirty="0"/>
                  <a:t>DS @ Scale</a:t>
                </a:r>
              </a:p>
            </p:txBody>
          </p: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6BA623D0-273B-05C3-00E4-521C7DBCD168}"/>
                  </a:ext>
                </a:extLst>
              </p:cNvPr>
              <p:cNvCxnSpPr>
                <a:cxnSpLocks/>
                <a:stCxn id="15" idx="2"/>
                <a:endCxn id="17" idx="0"/>
              </p:cNvCxnSpPr>
              <p:nvPr/>
            </p:nvCxnSpPr>
            <p:spPr>
              <a:xfrm rot="5400000">
                <a:off x="-119737" y="2555513"/>
                <a:ext cx="598038" cy="1490198"/>
              </a:xfrm>
              <a:prstGeom prst="curvedConnector3">
                <a:avLst>
                  <a:gd name="adj1" fmla="val 50000"/>
                </a:avLst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73D1B38-73E0-F0D9-46A1-788F767A3267}"/>
                  </a:ext>
                </a:extLst>
              </p:cNvPr>
              <p:cNvCxnSpPr>
                <a:cxnSpLocks/>
                <a:stCxn id="15" idx="2"/>
                <a:endCxn id="18" idx="0"/>
              </p:cNvCxnSpPr>
              <p:nvPr/>
            </p:nvCxnSpPr>
            <p:spPr>
              <a:xfrm rot="16200000" flipH="1">
                <a:off x="1352894" y="2573080"/>
                <a:ext cx="598038" cy="1455064"/>
              </a:xfrm>
              <a:prstGeom prst="curvedConnector3">
                <a:avLst>
                  <a:gd name="adj1" fmla="val 50000"/>
                </a:avLst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BAC2F36C-AB67-2404-E869-163FEF47D1B9}"/>
                  </a:ext>
                </a:extLst>
              </p:cNvPr>
              <p:cNvCxnSpPr>
                <a:cxnSpLocks/>
                <a:stCxn id="15" idx="2"/>
                <a:endCxn id="20" idx="0"/>
              </p:cNvCxnSpPr>
              <p:nvPr/>
            </p:nvCxnSpPr>
            <p:spPr>
              <a:xfrm rot="16200000" flipH="1">
                <a:off x="628076" y="3297897"/>
                <a:ext cx="598038" cy="5429"/>
              </a:xfrm>
              <a:prstGeom prst="curvedConnector3">
                <a:avLst>
                  <a:gd name="adj1" fmla="val 50000"/>
                </a:avLst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A261F1-ABA1-1664-855F-1336E9CA2441}"/>
                </a:ext>
              </a:extLst>
            </p:cNvPr>
            <p:cNvSpPr/>
            <p:nvPr/>
          </p:nvSpPr>
          <p:spPr>
            <a:xfrm>
              <a:off x="-1038972" y="1616148"/>
              <a:ext cx="4482851" cy="40769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AB56D8-6DD7-B904-20DE-34778A284FA8}"/>
              </a:ext>
            </a:extLst>
          </p:cNvPr>
          <p:cNvGrpSpPr/>
          <p:nvPr/>
        </p:nvGrpSpPr>
        <p:grpSpPr>
          <a:xfrm>
            <a:off x="7363417" y="1950103"/>
            <a:ext cx="3105521" cy="4076985"/>
            <a:chOff x="5839416" y="1950102"/>
            <a:chExt cx="3105521" cy="4076985"/>
          </a:xfrm>
        </p:grpSpPr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D8AEFFA-9E35-0D65-DDF7-D982D72DBAB7}"/>
                </a:ext>
              </a:extLst>
            </p:cNvPr>
            <p:cNvCxnSpPr>
              <a:cxnSpLocks/>
              <a:stCxn id="44" idx="2"/>
              <a:endCxn id="48" idx="0"/>
            </p:cNvCxnSpPr>
            <p:nvPr/>
          </p:nvCxnSpPr>
          <p:spPr>
            <a:xfrm rot="16200000" flipH="1">
              <a:off x="6770124" y="3259088"/>
              <a:ext cx="534215" cy="687137"/>
            </a:xfrm>
            <a:prstGeom prst="curvedConnector3">
              <a:avLst>
                <a:gd name="adj1" fmla="val 50000"/>
              </a:avLst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7739866-64A9-65C5-E6DE-D4457494BCA2}"/>
                </a:ext>
              </a:extLst>
            </p:cNvPr>
            <p:cNvGrpSpPr/>
            <p:nvPr/>
          </p:nvGrpSpPr>
          <p:grpSpPr>
            <a:xfrm>
              <a:off x="5839416" y="1950102"/>
              <a:ext cx="3105521" cy="4076985"/>
              <a:chOff x="5767854" y="1616147"/>
              <a:chExt cx="3105521" cy="407698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912D76-71A2-A2E8-0EEE-8A96AA3F3DF2}"/>
                  </a:ext>
                </a:extLst>
              </p:cNvPr>
              <p:cNvSpPr txBox="1"/>
              <p:nvPr/>
            </p:nvSpPr>
            <p:spPr>
              <a:xfrm>
                <a:off x="6108545" y="1618183"/>
                <a:ext cx="2590837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Statistical Learning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A7B9264-06D5-7B2A-AD2A-9B2C03D01773}"/>
                  </a:ext>
                </a:extLst>
              </p:cNvPr>
              <p:cNvGrpSpPr/>
              <p:nvPr/>
            </p:nvGrpSpPr>
            <p:grpSpPr>
              <a:xfrm>
                <a:off x="5902675" y="2397297"/>
                <a:ext cx="2848537" cy="3189607"/>
                <a:chOff x="5918800" y="2388416"/>
                <a:chExt cx="2848537" cy="318960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D13248E-07AD-0BBF-A25F-B00B0A00ED5B}"/>
                    </a:ext>
                  </a:extLst>
                </p:cNvPr>
                <p:cNvGrpSpPr/>
                <p:nvPr/>
              </p:nvGrpSpPr>
              <p:grpSpPr>
                <a:xfrm>
                  <a:off x="6069707" y="2388416"/>
                  <a:ext cx="2697630" cy="1742811"/>
                  <a:chOff x="473030" y="3548932"/>
                  <a:chExt cx="2697630" cy="1742811"/>
                </a:xfrm>
              </p:grpSpPr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31F9201D-71E6-05AF-3D8B-700BEFBDBEF0}"/>
                      </a:ext>
                    </a:extLst>
                  </p:cNvPr>
                  <p:cNvSpPr/>
                  <p:nvPr/>
                </p:nvSpPr>
                <p:spPr>
                  <a:xfrm>
                    <a:off x="473030" y="3548932"/>
                    <a:ext cx="1137037" cy="604298"/>
                  </a:xfrm>
                  <a:prstGeom prst="roundRect">
                    <a:avLst/>
                  </a:prstGeom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DSCI 210</a:t>
                    </a:r>
                  </a:p>
                  <a:p>
                    <a:pPr algn="ctr"/>
                    <a:r>
                      <a:rPr lang="en-US" sz="1600" dirty="0"/>
                      <a:t>Survey</a:t>
                    </a:r>
                  </a:p>
                </p:txBody>
              </p:sp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C9D012CC-EB61-7171-7790-E982855A71D9}"/>
                      </a:ext>
                    </a:extLst>
                  </p:cNvPr>
                  <p:cNvSpPr/>
                  <p:nvPr/>
                </p:nvSpPr>
                <p:spPr>
                  <a:xfrm>
                    <a:off x="1796383" y="3548932"/>
                    <a:ext cx="1374277" cy="604298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STAT 210/310</a:t>
                    </a:r>
                  </a:p>
                  <a:p>
                    <a:pPr algn="ctr"/>
                    <a:r>
                      <a:rPr lang="en-US" sz="1600" dirty="0"/>
                      <a:t>Intro Stats</a:t>
                    </a:r>
                  </a:p>
                </p:txBody>
              </p: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6053A0EF-58D7-6A42-4DAD-CF07CBD3AD9C}"/>
                      </a:ext>
                    </a:extLst>
                  </p:cNvPr>
                  <p:cNvSpPr/>
                  <p:nvPr/>
                </p:nvSpPr>
                <p:spPr>
                  <a:xfrm>
                    <a:off x="1101488" y="4687445"/>
                    <a:ext cx="1254395" cy="604298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STAT 360</a:t>
                    </a:r>
                  </a:p>
                  <a:p>
                    <a:pPr algn="ctr"/>
                    <a:r>
                      <a:rPr lang="en-US" sz="1600" dirty="0"/>
                      <a:t>Regression</a:t>
                    </a:r>
                  </a:p>
                </p:txBody>
              </p:sp>
              <p:cxnSp>
                <p:nvCxnSpPr>
                  <p:cNvPr id="49" name="Curved Connector 48">
                    <a:extLst>
                      <a:ext uri="{FF2B5EF4-FFF2-40B4-BE49-F238E27FC236}">
                        <a16:creationId xmlns:a16="http://schemas.microsoft.com/office/drawing/2014/main" id="{097DE230-0C10-4F26-11A1-C5DE80634A44}"/>
                      </a:ext>
                    </a:extLst>
                  </p:cNvPr>
                  <p:cNvCxnSpPr>
                    <a:cxnSpLocks/>
                    <a:stCxn id="46" idx="2"/>
                    <a:endCxn id="48" idx="0"/>
                  </p:cNvCxnSpPr>
                  <p:nvPr/>
                </p:nvCxnSpPr>
                <p:spPr>
                  <a:xfrm rot="5400000">
                    <a:off x="1838997" y="4042919"/>
                    <a:ext cx="534215" cy="754836"/>
                  </a:xfrm>
                  <a:prstGeom prst="curvedConnector3">
                    <a:avLst>
                      <a:gd name="adj1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 w="3810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B0E2056F-D355-DC14-918B-DC5FBE55259B}"/>
                    </a:ext>
                  </a:extLst>
                </p:cNvPr>
                <p:cNvSpPr/>
                <p:nvPr/>
              </p:nvSpPr>
              <p:spPr>
                <a:xfrm>
                  <a:off x="5918800" y="4792211"/>
                  <a:ext cx="1406562" cy="785812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DSCI 415</a:t>
                  </a:r>
                </a:p>
                <a:p>
                  <a:pPr algn="ctr"/>
                  <a:r>
                    <a:rPr lang="en-US" sz="1600" dirty="0"/>
                    <a:t>Unsupervised</a:t>
                  </a:r>
                </a:p>
                <a:p>
                  <a:pPr algn="ctr"/>
                  <a:r>
                    <a:rPr lang="en-US" sz="1600" dirty="0"/>
                    <a:t>Learning </a:t>
                  </a: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9404BFF5-14B2-2AFE-06B6-731EAA696D6F}"/>
                    </a:ext>
                  </a:extLst>
                </p:cNvPr>
                <p:cNvSpPr/>
                <p:nvPr/>
              </p:nvSpPr>
              <p:spPr>
                <a:xfrm>
                  <a:off x="7420087" y="4772641"/>
                  <a:ext cx="1347249" cy="785812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DSCI 425</a:t>
                  </a:r>
                </a:p>
                <a:p>
                  <a:pPr algn="ctr"/>
                  <a:r>
                    <a:rPr lang="en-US" sz="1600" dirty="0"/>
                    <a:t>Supervised</a:t>
                  </a:r>
                </a:p>
                <a:p>
                  <a:pPr algn="ctr"/>
                  <a:r>
                    <a:rPr lang="en-US" sz="1600" dirty="0"/>
                    <a:t>Learning</a:t>
                  </a:r>
                </a:p>
              </p:txBody>
            </p:sp>
            <p:cxnSp>
              <p:nvCxnSpPr>
                <p:cNvPr id="39" name="Curved Connector 38">
                  <a:extLst>
                    <a:ext uri="{FF2B5EF4-FFF2-40B4-BE49-F238E27FC236}">
                      <a16:creationId xmlns:a16="http://schemas.microsoft.com/office/drawing/2014/main" id="{4A26EA70-FFA5-C10A-E846-1614C16F9C4C}"/>
                    </a:ext>
                  </a:extLst>
                </p:cNvPr>
                <p:cNvCxnSpPr>
                  <a:cxnSpLocks/>
                  <a:stCxn id="48" idx="2"/>
                  <a:endCxn id="36" idx="0"/>
                </p:cNvCxnSpPr>
                <p:nvPr/>
              </p:nvCxnSpPr>
              <p:spPr>
                <a:xfrm rot="5400000">
                  <a:off x="6643230" y="4110078"/>
                  <a:ext cx="660984" cy="703282"/>
                </a:xfrm>
                <a:prstGeom prst="curvedConnector3">
                  <a:avLst>
                    <a:gd name="adj1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>
                  <a:extLst>
                    <a:ext uri="{FF2B5EF4-FFF2-40B4-BE49-F238E27FC236}">
                      <a16:creationId xmlns:a16="http://schemas.microsoft.com/office/drawing/2014/main" id="{04D75EAD-EFCB-A8BD-14B5-6B9BA1E40A5C}"/>
                    </a:ext>
                  </a:extLst>
                </p:cNvPr>
                <p:cNvCxnSpPr>
                  <a:cxnSpLocks/>
                  <a:stCxn id="48" idx="2"/>
                  <a:endCxn id="37" idx="0"/>
                </p:cNvCxnSpPr>
                <p:nvPr/>
              </p:nvCxnSpPr>
              <p:spPr>
                <a:xfrm rot="16200000" flipH="1">
                  <a:off x="7388830" y="4067759"/>
                  <a:ext cx="641414" cy="768349"/>
                </a:xfrm>
                <a:prstGeom prst="curvedConnector3">
                  <a:avLst>
                    <a:gd name="adj1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D8D6138-5479-2DE5-692B-EA0F9B2F035B}"/>
                  </a:ext>
                </a:extLst>
              </p:cNvPr>
              <p:cNvSpPr/>
              <p:nvPr/>
            </p:nvSpPr>
            <p:spPr>
              <a:xfrm>
                <a:off x="5767854" y="1616147"/>
                <a:ext cx="3105521" cy="40769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278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9C9B-9822-67BC-6F27-21E7DB11D6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B2230-F4A2-8A10-B92C-907BEAE783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more detailed look at the content</a:t>
            </a:r>
          </a:p>
        </p:txBody>
      </p:sp>
    </p:spTree>
    <p:extLst>
      <p:ext uri="{BB962C8B-B14F-4D97-AF65-F5344CB8AC3E}">
        <p14:creationId xmlns:p14="http://schemas.microsoft.com/office/powerpoint/2010/main" val="3079089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5B52A-85B5-EE84-051A-7BC90E45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F44A-45B2-B473-700A-D5AD8314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Agnostic Activities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7ACF4-B9FC-7B0A-3767-7546295F9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web applications we use to introduce content in DSCI 210</a:t>
            </a:r>
          </a:p>
        </p:txBody>
      </p:sp>
    </p:spTree>
    <p:extLst>
      <p:ext uri="{BB962C8B-B14F-4D97-AF65-F5344CB8AC3E}">
        <p14:creationId xmlns:p14="http://schemas.microsoft.com/office/powerpoint/2010/main" val="4253609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A1F33-8539-00A3-BA0F-E15243BA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2750-EB15-B86C-13CA-78D629DC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1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/>
              <a:t>Purchasing Snowshoes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FE8B3-B410-5FA5-4027-FA437B64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8213436" cy="4222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BB1915-A252-C01D-A8BD-3AC600AE9B14}"/>
              </a:ext>
            </a:extLst>
          </p:cNvPr>
          <p:cNvSpPr/>
          <p:nvPr/>
        </p:nvSpPr>
        <p:spPr>
          <a:xfrm>
            <a:off x="838200" y="5969655"/>
            <a:ext cx="6106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http://statsclass.org/dsci210/Dataverbs/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F30B4-CE5C-AB23-62EA-BD2C95DCE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985" y="4360985"/>
            <a:ext cx="2497015" cy="24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80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CF350-895E-9B87-DE83-5D87A144B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961C-FAB3-7F1D-F8A9-61DD85BA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Exercise 3</a:t>
            </a:r>
            <a:br>
              <a:rPr lang="en-US" sz="3600" dirty="0"/>
            </a:br>
            <a:r>
              <a:rPr lang="en-US" sz="3600" dirty="0"/>
              <a:t>Make your own rule (different than mine)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C5877-2172-B445-851F-FCDE4896AC74}"/>
              </a:ext>
            </a:extLst>
          </p:cNvPr>
          <p:cNvSpPr/>
          <p:nvPr/>
        </p:nvSpPr>
        <p:spPr>
          <a:xfrm>
            <a:off x="600364" y="5969655"/>
            <a:ext cx="8041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http://www.statsclass.org/dsci210/CART/train.html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9C614-6790-9323-0AAC-9B700522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4" y="1805687"/>
            <a:ext cx="9494533" cy="4096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9E14DC-566E-E11C-AADA-E8E0B0C9DB33}"/>
              </a:ext>
            </a:extLst>
          </p:cNvPr>
          <p:cNvSpPr/>
          <p:nvPr/>
        </p:nvSpPr>
        <p:spPr>
          <a:xfrm>
            <a:off x="600364" y="6308209"/>
            <a:ext cx="5367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http://www.statsclass.org/dsci210/CART/test.html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1D104-262E-6DBA-DE92-BDF52BB48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39" y="2796810"/>
            <a:ext cx="1770184" cy="1770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502E9-38CA-0463-E600-08E8BB855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1139" y="4907357"/>
            <a:ext cx="1770184" cy="1770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4514D-1B13-B66F-DB87-9B470EA6289E}"/>
              </a:ext>
            </a:extLst>
          </p:cNvPr>
          <p:cNvSpPr txBox="1"/>
          <p:nvPr/>
        </p:nvSpPr>
        <p:spPr>
          <a:xfrm>
            <a:off x="10792250" y="2427478"/>
            <a:ext cx="74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125B1-D752-39AB-64AE-6CC1B8C8A481}"/>
              </a:ext>
            </a:extLst>
          </p:cNvPr>
          <p:cNvSpPr txBox="1"/>
          <p:nvPr/>
        </p:nvSpPr>
        <p:spPr>
          <a:xfrm>
            <a:off x="10792250" y="4566994"/>
            <a:ext cx="63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34509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C2176-5069-D525-3D4F-92C7C482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9BE3-D478-4E31-D3E2-27ACCA40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Tour of</a:t>
            </a:r>
            <a:br>
              <a:rPr lang="en-US" dirty="0"/>
            </a:br>
            <a:r>
              <a:rPr lang="en-US" dirty="0"/>
              <a:t>Tableau Prep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4EC2D-9B46-99FE-AC42-89744C1DD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overview of the basic features in Prep</a:t>
            </a:r>
          </a:p>
        </p:txBody>
      </p:sp>
    </p:spTree>
    <p:extLst>
      <p:ext uri="{BB962C8B-B14F-4D97-AF65-F5344CB8AC3E}">
        <p14:creationId xmlns:p14="http://schemas.microsoft.com/office/powerpoint/2010/main" val="4051525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csv file</a:t>
            </a:r>
            <a:br>
              <a:rPr lang="en-US" dirty="0"/>
            </a:br>
            <a:r>
              <a:rPr lang="en-US" sz="2400" dirty="0"/>
              <a:t>Drag-and-drop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80B6D-BF8A-F710-5798-83B187FF5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27" b="45753"/>
          <a:stretch/>
        </p:blipFill>
        <p:spPr>
          <a:xfrm>
            <a:off x="293075" y="1680065"/>
            <a:ext cx="7352129" cy="32262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D6A1D4-6AC7-5C7B-8586-C5AD72E5768D}"/>
              </a:ext>
            </a:extLst>
          </p:cNvPr>
          <p:cNvCxnSpPr>
            <a:cxnSpLocks/>
          </p:cNvCxnSpPr>
          <p:nvPr/>
        </p:nvCxnSpPr>
        <p:spPr>
          <a:xfrm flipH="1" flipV="1">
            <a:off x="2095017" y="2627795"/>
            <a:ext cx="3718431" cy="134098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A59A9D9-8456-4DF3-BC52-E32FDF5349C6}"/>
              </a:ext>
            </a:extLst>
          </p:cNvPr>
          <p:cNvSpPr/>
          <p:nvPr/>
        </p:nvSpPr>
        <p:spPr>
          <a:xfrm>
            <a:off x="5232661" y="2987824"/>
            <a:ext cx="2118167" cy="612648"/>
          </a:xfrm>
          <a:prstGeom prst="wedgeRoundRectCallout">
            <a:avLst>
              <a:gd name="adj1" fmla="val 4304"/>
              <a:gd name="adj2" fmla="val 96507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the file in Explorer/Finder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B2314-D2AC-8933-0869-BB50A73A7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828"/>
          <a:stretch/>
        </p:blipFill>
        <p:spPr>
          <a:xfrm>
            <a:off x="6779636" y="5093297"/>
            <a:ext cx="5308192" cy="1764703"/>
          </a:xfrm>
          <a:prstGeom prst="rect">
            <a:avLst/>
          </a:prstGeom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B40E9F7D-80C4-D640-3B2C-D29F8D7457EF}"/>
              </a:ext>
            </a:extLst>
          </p:cNvPr>
          <p:cNvSpPr/>
          <p:nvPr/>
        </p:nvSpPr>
        <p:spPr>
          <a:xfrm rot="5400000">
            <a:off x="8038278" y="3895364"/>
            <a:ext cx="869888" cy="133901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607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4C32D-7972-361C-AAB6-604116D0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95" y="2137209"/>
            <a:ext cx="3279275" cy="1863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csv file</a:t>
            </a:r>
            <a:br>
              <a:rPr lang="en-US" dirty="0"/>
            </a:br>
            <a:r>
              <a:rPr lang="en-US" sz="2400" dirty="0"/>
              <a:t>Connect to Data Button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A59A9D9-8456-4DF3-BC52-E32FDF5349C6}"/>
              </a:ext>
            </a:extLst>
          </p:cNvPr>
          <p:cNvSpPr/>
          <p:nvPr/>
        </p:nvSpPr>
        <p:spPr>
          <a:xfrm>
            <a:off x="2754775" y="1864218"/>
            <a:ext cx="706055" cy="349908"/>
          </a:xfrm>
          <a:prstGeom prst="wedgeRoundRectCallout">
            <a:avLst>
              <a:gd name="adj1" fmla="val -57445"/>
              <a:gd name="adj2" fmla="val 138071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FC1BB-8848-1C35-EC02-BA770223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131" y="859150"/>
            <a:ext cx="3480041" cy="314158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60D5BBA-065E-84B0-D90E-1D8910F056A7}"/>
              </a:ext>
            </a:extLst>
          </p:cNvPr>
          <p:cNvSpPr/>
          <p:nvPr/>
        </p:nvSpPr>
        <p:spPr>
          <a:xfrm>
            <a:off x="7947950" y="3542806"/>
            <a:ext cx="706055" cy="349908"/>
          </a:xfrm>
          <a:prstGeom prst="wedgeRoundRectCallout">
            <a:avLst>
              <a:gd name="adj1" fmla="val -109904"/>
              <a:gd name="adj2" fmla="val 9062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CFBB7-E216-53B9-A3D2-AB6B15F10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828" y="3879617"/>
            <a:ext cx="3261290" cy="2978383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5EBC400-FE7D-B5C0-CB5A-C7E3D1976384}"/>
              </a:ext>
            </a:extLst>
          </p:cNvPr>
          <p:cNvSpPr/>
          <p:nvPr/>
        </p:nvSpPr>
        <p:spPr>
          <a:xfrm>
            <a:off x="10428790" y="5062484"/>
            <a:ext cx="2118167" cy="612648"/>
          </a:xfrm>
          <a:prstGeom prst="wedgeRoundRectCallout">
            <a:avLst>
              <a:gd name="adj1" fmla="val -46516"/>
              <a:gd name="adj2" fmla="val 149407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the file in Explorer/Finder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208E34-F2D2-2410-02AA-E08D216E97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828"/>
          <a:stretch/>
        </p:blipFill>
        <p:spPr>
          <a:xfrm>
            <a:off x="2332298" y="5062484"/>
            <a:ext cx="5308192" cy="176470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C59EF574-75E9-165D-19ED-954EAD4BD033}"/>
              </a:ext>
            </a:extLst>
          </p:cNvPr>
          <p:cNvSpPr/>
          <p:nvPr/>
        </p:nvSpPr>
        <p:spPr>
          <a:xfrm>
            <a:off x="4282633" y="2905246"/>
            <a:ext cx="703761" cy="40511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789E9F0E-9DF8-B22F-7877-F49081048BCE}"/>
              </a:ext>
            </a:extLst>
          </p:cNvPr>
          <p:cNvSpPr/>
          <p:nvPr/>
        </p:nvSpPr>
        <p:spPr>
          <a:xfrm rot="5400000">
            <a:off x="9230470" y="2759495"/>
            <a:ext cx="869888" cy="133901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3B9A615-BB22-7C9A-7991-6A3942AD691B}"/>
              </a:ext>
            </a:extLst>
          </p:cNvPr>
          <p:cNvSpPr/>
          <p:nvPr/>
        </p:nvSpPr>
        <p:spPr>
          <a:xfrm rot="10800000">
            <a:off x="7913778" y="5796293"/>
            <a:ext cx="703761" cy="40511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3B3C37-15B5-D56C-FE1F-171786932923}"/>
              </a:ext>
            </a:extLst>
          </p:cNvPr>
          <p:cNvCxnSpPr>
            <a:cxnSpLocks/>
          </p:cNvCxnSpPr>
          <p:nvPr/>
        </p:nvCxnSpPr>
        <p:spPr>
          <a:xfrm>
            <a:off x="814195" y="4502552"/>
            <a:ext cx="7486782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410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BFDE1-3A7D-039E-87BE-5C322A95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90" y="2111353"/>
            <a:ext cx="4872200" cy="4493718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C0DBE5B-77E5-0D88-EB2D-CADD58F836A3}"/>
              </a:ext>
            </a:extLst>
          </p:cNvPr>
          <p:cNvSpPr/>
          <p:nvPr/>
        </p:nvSpPr>
        <p:spPr>
          <a:xfrm>
            <a:off x="1239673" y="4786221"/>
            <a:ext cx="1468803" cy="612648"/>
          </a:xfrm>
          <a:prstGeom prst="wedgeRoundRectCallout">
            <a:avLst>
              <a:gd name="adj1" fmla="val 70901"/>
              <a:gd name="adj2" fmla="val -9293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the data type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6BC9DBC-8353-D39A-D086-4CEAC0F2B041}"/>
              </a:ext>
            </a:extLst>
          </p:cNvPr>
          <p:cNvSpPr/>
          <p:nvPr/>
        </p:nvSpPr>
        <p:spPr>
          <a:xfrm>
            <a:off x="3740616" y="4051888"/>
            <a:ext cx="1468803" cy="612648"/>
          </a:xfrm>
          <a:prstGeom prst="wedgeRoundRectCallout">
            <a:avLst>
              <a:gd name="adj1" fmla="val -27604"/>
              <a:gd name="adj2" fmla="val 102175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a field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788BA71-BDB6-3A30-FCDA-57AD669A1310}"/>
              </a:ext>
            </a:extLst>
          </p:cNvPr>
          <p:cNvSpPr/>
          <p:nvPr/>
        </p:nvSpPr>
        <p:spPr>
          <a:xfrm>
            <a:off x="3202257" y="5346062"/>
            <a:ext cx="1468803" cy="612648"/>
          </a:xfrm>
          <a:prstGeom prst="wedgeRoundRectCallout">
            <a:avLst>
              <a:gd name="adj1" fmla="val -4751"/>
              <a:gd name="adj2" fmla="val -88643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Hide a field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08019D8-DC85-546C-3E05-3539A99AA049}"/>
              </a:ext>
            </a:extLst>
          </p:cNvPr>
          <p:cNvSpPr/>
          <p:nvPr/>
        </p:nvSpPr>
        <p:spPr>
          <a:xfrm>
            <a:off x="606706" y="2945368"/>
            <a:ext cx="462987" cy="55913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6A5353-E9F5-A14E-94DC-552434EF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12" y="504948"/>
            <a:ext cx="3469715" cy="610012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8CBF8E72-D765-002C-9A9E-459101CBE671}"/>
              </a:ext>
            </a:extLst>
          </p:cNvPr>
          <p:cNvSpPr/>
          <p:nvPr/>
        </p:nvSpPr>
        <p:spPr>
          <a:xfrm>
            <a:off x="9428544" y="1621455"/>
            <a:ext cx="462987" cy="55913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FEB8013-4F3D-9B86-42B5-6CDBEEC100E0}"/>
              </a:ext>
            </a:extLst>
          </p:cNvPr>
          <p:cNvSpPr/>
          <p:nvPr/>
        </p:nvSpPr>
        <p:spPr>
          <a:xfrm>
            <a:off x="9198178" y="4358212"/>
            <a:ext cx="1732344" cy="612648"/>
          </a:xfrm>
          <a:prstGeom prst="wedgeRoundRectCallout">
            <a:avLst>
              <a:gd name="adj1" fmla="val -74886"/>
              <a:gd name="adj2" fmla="val -11182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for small data sets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94C84C8D-086C-E9B0-EF2B-0CF1AAA282D5}"/>
              </a:ext>
            </a:extLst>
          </p:cNvPr>
          <p:cNvSpPr/>
          <p:nvPr/>
        </p:nvSpPr>
        <p:spPr>
          <a:xfrm>
            <a:off x="9803650" y="3122676"/>
            <a:ext cx="1732344" cy="612648"/>
          </a:xfrm>
          <a:prstGeom prst="wedgeRoundRectCallout">
            <a:avLst>
              <a:gd name="adj1" fmla="val -74886"/>
              <a:gd name="adj2" fmla="val -11182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Faster for large data sets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7D97ED5-5919-7007-6F55-16DD6C8E7631}"/>
              </a:ext>
            </a:extLst>
          </p:cNvPr>
          <p:cNvSpPr/>
          <p:nvPr/>
        </p:nvSpPr>
        <p:spPr>
          <a:xfrm>
            <a:off x="6102463" y="4597982"/>
            <a:ext cx="703761" cy="40511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82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Inspecting with a clean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E1A3D-B4FA-64E2-956F-BE553646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6352"/>
            <a:ext cx="2293767" cy="106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4E7304-840A-CF99-FBF4-89303BE2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1" y="4163105"/>
            <a:ext cx="2919955" cy="1337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BC330B-AA1D-7219-427E-1CC6C60C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284" y="1654292"/>
            <a:ext cx="6660109" cy="501762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C59D377-30DA-92ED-C695-9CBEDCE63B46}"/>
              </a:ext>
            </a:extLst>
          </p:cNvPr>
          <p:cNvSpPr/>
          <p:nvPr/>
        </p:nvSpPr>
        <p:spPr>
          <a:xfrm rot="5400000">
            <a:off x="1633202" y="3566611"/>
            <a:ext cx="703761" cy="40511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E1F179E7-0968-F8F3-3EB4-F92BE95CE6C5}"/>
              </a:ext>
            </a:extLst>
          </p:cNvPr>
          <p:cNvSpPr/>
          <p:nvPr/>
        </p:nvSpPr>
        <p:spPr>
          <a:xfrm rot="10800000" flipH="1">
            <a:off x="1782526" y="5368839"/>
            <a:ext cx="2275313" cy="982575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2531F5B-2E5F-88D8-E18E-3491C657BBFB}"/>
              </a:ext>
            </a:extLst>
          </p:cNvPr>
          <p:cNvSpPr/>
          <p:nvPr/>
        </p:nvSpPr>
        <p:spPr>
          <a:xfrm>
            <a:off x="1985082" y="1766393"/>
            <a:ext cx="706055" cy="349908"/>
          </a:xfrm>
          <a:prstGeom prst="wedgeRoundRectCallout">
            <a:avLst>
              <a:gd name="adj1" fmla="val -57445"/>
              <a:gd name="adj2" fmla="val 138071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4031F42-AB20-8424-734E-E6C996C2AB54}"/>
              </a:ext>
            </a:extLst>
          </p:cNvPr>
          <p:cNvSpPr/>
          <p:nvPr/>
        </p:nvSpPr>
        <p:spPr>
          <a:xfrm>
            <a:off x="2997934" y="3035376"/>
            <a:ext cx="706055" cy="349908"/>
          </a:xfrm>
          <a:prstGeom prst="wedgeRoundRectCallout">
            <a:avLst>
              <a:gd name="adj1" fmla="val -75478"/>
              <a:gd name="adj2" fmla="val -57096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EB5BF51-C086-A350-2632-5A565B8967CB}"/>
              </a:ext>
            </a:extLst>
          </p:cNvPr>
          <p:cNvSpPr/>
          <p:nvPr/>
        </p:nvSpPr>
        <p:spPr>
          <a:xfrm>
            <a:off x="3207579" y="4241110"/>
            <a:ext cx="1219257" cy="349908"/>
          </a:xfrm>
          <a:prstGeom prst="wedgeRoundRectCallout">
            <a:avLst>
              <a:gd name="adj1" fmla="val -77117"/>
              <a:gd name="adj2" fmla="val 121531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Name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7E80ECE-5D1A-7982-5BFD-05427AD04EC4}"/>
              </a:ext>
            </a:extLst>
          </p:cNvPr>
          <p:cNvSpPr/>
          <p:nvPr/>
        </p:nvSpPr>
        <p:spPr>
          <a:xfrm>
            <a:off x="2428635" y="5500188"/>
            <a:ext cx="1718907" cy="349908"/>
          </a:xfrm>
          <a:prstGeom prst="wedgeRoundRectCallout">
            <a:avLst>
              <a:gd name="adj1" fmla="val -46546"/>
              <a:gd name="adj2" fmla="val -153027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description</a:t>
            </a:r>
          </a:p>
        </p:txBody>
      </p:sp>
    </p:spTree>
    <p:extLst>
      <p:ext uri="{BB962C8B-B14F-4D97-AF65-F5344CB8AC3E}">
        <p14:creationId xmlns:p14="http://schemas.microsoft.com/office/powerpoint/2010/main" val="695695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Inspecting with a clean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795CA-EEE2-C36A-D47E-3F309C3A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81" y="1987064"/>
            <a:ext cx="7549830" cy="3457159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ABAFF3-66A6-FD2C-280A-9F0A3763BE48}"/>
              </a:ext>
            </a:extLst>
          </p:cNvPr>
          <p:cNvSpPr/>
          <p:nvPr/>
        </p:nvSpPr>
        <p:spPr>
          <a:xfrm>
            <a:off x="8589807" y="2562781"/>
            <a:ext cx="2394568" cy="666556"/>
          </a:xfrm>
          <a:prstGeom prst="wedgeRoundRectCallout">
            <a:avLst>
              <a:gd name="adj1" fmla="val -77117"/>
              <a:gd name="adj2" fmla="val 121531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Noun describing the content of the table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92C176B-2A31-E12B-8E92-E3D39ACC9C99}"/>
              </a:ext>
            </a:extLst>
          </p:cNvPr>
          <p:cNvSpPr/>
          <p:nvPr/>
        </p:nvSpPr>
        <p:spPr>
          <a:xfrm>
            <a:off x="5173885" y="4837106"/>
            <a:ext cx="3091832" cy="903493"/>
          </a:xfrm>
          <a:prstGeom prst="wedgeRoundRectCallout">
            <a:avLst>
              <a:gd name="adj1" fmla="val -13228"/>
              <a:gd name="adj2" fmla="val -82486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Verb(s) describing the data management actions applied</a:t>
            </a:r>
          </a:p>
        </p:txBody>
      </p:sp>
    </p:spTree>
    <p:extLst>
      <p:ext uri="{BB962C8B-B14F-4D97-AF65-F5344CB8AC3E}">
        <p14:creationId xmlns:p14="http://schemas.microsoft.com/office/powerpoint/2010/main" val="288232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BB5AE-BF23-A72D-0A4A-EA7734B2B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48FA-D7F1-5169-7FE5-A1C73BA7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DSCI 210</a:t>
            </a:r>
            <a:endParaRPr lang="en-US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0591DB-BFD1-7B89-708D-26DC646DB8BD}"/>
              </a:ext>
            </a:extLst>
          </p:cNvPr>
          <p:cNvSpPr txBox="1">
            <a:spLocks/>
          </p:cNvSpPr>
          <p:nvPr/>
        </p:nvSpPr>
        <p:spPr>
          <a:xfrm>
            <a:off x="1301338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Intro to 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 to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Managing Textual Data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24F92DB-D177-EEE9-F4CE-85E002B49B27}"/>
              </a:ext>
            </a:extLst>
          </p:cNvPr>
          <p:cNvSpPr txBox="1">
            <a:spLocks/>
          </p:cNvSpPr>
          <p:nvPr/>
        </p:nvSpPr>
        <p:spPr>
          <a:xfrm>
            <a:off x="5970319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US" dirty="0"/>
              <a:t>Intro to R/tidyverse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Reshaping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Combining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Intro. to 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765190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72" y="232989"/>
            <a:ext cx="10515600" cy="863400"/>
          </a:xfrm>
        </p:spPr>
        <p:txBody>
          <a:bodyPr>
            <a:normAutofit/>
          </a:bodyPr>
          <a:lstStyle/>
          <a:p>
            <a:r>
              <a:rPr lang="en-US" dirty="0"/>
              <a:t>Three Views for Different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300C1-DFFB-A235-A700-45F11E2CD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41"/>
          <a:stretch/>
        </p:blipFill>
        <p:spPr>
          <a:xfrm>
            <a:off x="105425" y="1921397"/>
            <a:ext cx="3416765" cy="4728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A3F7A-4B6F-B486-5A1E-D73C1E701FAD}"/>
              </a:ext>
            </a:extLst>
          </p:cNvPr>
          <p:cNvSpPr txBox="1"/>
          <p:nvPr/>
        </p:nvSpPr>
        <p:spPr>
          <a:xfrm>
            <a:off x="933726" y="1552065"/>
            <a:ext cx="194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+ Summaries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D4F614-F8AD-1999-7118-A7FA0055059F}"/>
              </a:ext>
            </a:extLst>
          </p:cNvPr>
          <p:cNvSpPr/>
          <p:nvPr/>
        </p:nvSpPr>
        <p:spPr>
          <a:xfrm>
            <a:off x="1987023" y="1921397"/>
            <a:ext cx="196769" cy="231494"/>
          </a:xfrm>
          <a:prstGeom prst="rect">
            <a:avLst/>
          </a:prstGeom>
          <a:solidFill>
            <a:srgbClr val="ED7D31">
              <a:alpha val="3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55F62A23-630A-8581-EA0F-B63CD8DD7B03}"/>
              </a:ext>
            </a:extLst>
          </p:cNvPr>
          <p:cNvSpPr/>
          <p:nvPr/>
        </p:nvSpPr>
        <p:spPr>
          <a:xfrm>
            <a:off x="1946511" y="2177882"/>
            <a:ext cx="277792" cy="411436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2ED64D5-E619-B1BC-4081-07A1330012D5}"/>
              </a:ext>
            </a:extLst>
          </p:cNvPr>
          <p:cNvSpPr/>
          <p:nvPr/>
        </p:nvSpPr>
        <p:spPr>
          <a:xfrm>
            <a:off x="105425" y="2589318"/>
            <a:ext cx="1363630" cy="666556"/>
          </a:xfrm>
          <a:prstGeom prst="wedgeRoundRectCallout">
            <a:avLst>
              <a:gd name="adj1" fmla="val 76243"/>
              <a:gd name="adj2" fmla="val -15652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 Distribution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42225E0-A7C1-4B0B-850F-2EC50B9F7773}"/>
              </a:ext>
            </a:extLst>
          </p:cNvPr>
          <p:cNvSpPr/>
          <p:nvPr/>
        </p:nvSpPr>
        <p:spPr>
          <a:xfrm>
            <a:off x="441621" y="5739330"/>
            <a:ext cx="793157" cy="753545"/>
          </a:xfrm>
          <a:prstGeom prst="wedgeRoundRectCallout">
            <a:avLst>
              <a:gd name="adj1" fmla="val 100599"/>
              <a:gd name="adj2" fmla="val -50229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Table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F14E2-7682-45D7-FB52-BA53C2C7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76" y="1921397"/>
            <a:ext cx="3310833" cy="48365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684A2-7884-3958-0E9B-8C704FB4B8F2}"/>
              </a:ext>
            </a:extLst>
          </p:cNvPr>
          <p:cNvSpPr/>
          <p:nvPr/>
        </p:nvSpPr>
        <p:spPr>
          <a:xfrm>
            <a:off x="6819418" y="1987435"/>
            <a:ext cx="196769" cy="231494"/>
          </a:xfrm>
          <a:prstGeom prst="rect">
            <a:avLst/>
          </a:prstGeom>
          <a:solidFill>
            <a:srgbClr val="ED7D31">
              <a:alpha val="3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84FF0468-5827-CEDD-8A63-0CEA2FA541C8}"/>
              </a:ext>
            </a:extLst>
          </p:cNvPr>
          <p:cNvSpPr/>
          <p:nvPr/>
        </p:nvSpPr>
        <p:spPr>
          <a:xfrm>
            <a:off x="6778906" y="2243920"/>
            <a:ext cx="277792" cy="411436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8FA26C-DF47-F3DD-7AE6-D35B3CFFA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811" y="1921396"/>
            <a:ext cx="3522189" cy="4836535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9DD7D1E-2025-D3D9-97AD-FE1BA5C14220}"/>
              </a:ext>
            </a:extLst>
          </p:cNvPr>
          <p:cNvSpPr/>
          <p:nvPr/>
        </p:nvSpPr>
        <p:spPr>
          <a:xfrm>
            <a:off x="5235615" y="4643593"/>
            <a:ext cx="793157" cy="753545"/>
          </a:xfrm>
          <a:prstGeom prst="wedgeRoundRectCallout">
            <a:avLst>
              <a:gd name="adj1" fmla="val 100599"/>
              <a:gd name="adj2" fmla="val -50229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Table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AC2EEB5-836B-56AA-D781-BB56FFD5E8B7}"/>
              </a:ext>
            </a:extLst>
          </p:cNvPr>
          <p:cNvSpPr/>
          <p:nvPr/>
        </p:nvSpPr>
        <p:spPr>
          <a:xfrm>
            <a:off x="10722945" y="4433535"/>
            <a:ext cx="1363630" cy="666556"/>
          </a:xfrm>
          <a:prstGeom prst="wedgeRoundRectCallout">
            <a:avLst>
              <a:gd name="adj1" fmla="val -85032"/>
              <a:gd name="adj2" fmla="val -55591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 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B75411-AEB4-3D65-9319-CF027AE2653B}"/>
              </a:ext>
            </a:extLst>
          </p:cNvPr>
          <p:cNvSpPr/>
          <p:nvPr/>
        </p:nvSpPr>
        <p:spPr>
          <a:xfrm>
            <a:off x="10624561" y="1987435"/>
            <a:ext cx="196769" cy="231494"/>
          </a:xfrm>
          <a:prstGeom prst="rect">
            <a:avLst/>
          </a:prstGeom>
          <a:solidFill>
            <a:srgbClr val="ED7D31">
              <a:alpha val="3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A1E851A7-2B9C-86C3-9AFA-CFFF197DEC98}"/>
              </a:ext>
            </a:extLst>
          </p:cNvPr>
          <p:cNvSpPr/>
          <p:nvPr/>
        </p:nvSpPr>
        <p:spPr>
          <a:xfrm>
            <a:off x="10584049" y="2243920"/>
            <a:ext cx="277792" cy="411436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4E3FFA6B-53D3-16B8-7924-96C7E9D5FA99}"/>
              </a:ext>
            </a:extLst>
          </p:cNvPr>
          <p:cNvSpPr/>
          <p:nvPr/>
        </p:nvSpPr>
        <p:spPr>
          <a:xfrm>
            <a:off x="14528088" y="4433535"/>
            <a:ext cx="1363630" cy="666556"/>
          </a:xfrm>
          <a:prstGeom prst="wedgeRoundRectCallout">
            <a:avLst>
              <a:gd name="adj1" fmla="val -85032"/>
              <a:gd name="adj2" fmla="val -55591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69E15-B38E-3825-B9BE-F31340BEB12C}"/>
              </a:ext>
            </a:extLst>
          </p:cNvPr>
          <p:cNvSpPr txBox="1"/>
          <p:nvPr/>
        </p:nvSpPr>
        <p:spPr>
          <a:xfrm>
            <a:off x="5938181" y="1552065"/>
            <a:ext cx="109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Table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00C248-92CD-C8B2-94CE-2A5B3B0F49D2}"/>
              </a:ext>
            </a:extLst>
          </p:cNvPr>
          <p:cNvSpPr txBox="1"/>
          <p:nvPr/>
        </p:nvSpPr>
        <p:spPr>
          <a:xfrm>
            <a:off x="9791627" y="1548379"/>
            <a:ext cx="12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 List</a:t>
            </a:r>
          </a:p>
        </p:txBody>
      </p:sp>
    </p:spTree>
    <p:extLst>
      <p:ext uri="{BB962C8B-B14F-4D97-AF65-F5344CB8AC3E}">
        <p14:creationId xmlns:p14="http://schemas.microsoft.com/office/powerpoint/2010/main" val="3865830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7B1-9238-A043-95E6-9F8213FB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with </a:t>
            </a:r>
            <a:br>
              <a:rPr lang="en-US" dirty="0"/>
            </a:br>
            <a:r>
              <a:rPr lang="en-US" dirty="0"/>
              <a:t>Tableau Prep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71B76-B1BC-E24A-A940-FF3C65C23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Aggregate node to compute summaries</a:t>
            </a:r>
          </a:p>
        </p:txBody>
      </p:sp>
    </p:spTree>
    <p:extLst>
      <p:ext uri="{BB962C8B-B14F-4D97-AF65-F5344CB8AC3E}">
        <p14:creationId xmlns:p14="http://schemas.microsoft.com/office/powerpoint/2010/main" val="2991508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F2E14F50-06CB-DD43-A2C2-9BE35BFE6824}"/>
              </a:ext>
            </a:extLst>
          </p:cNvPr>
          <p:cNvSpPr/>
          <p:nvPr/>
        </p:nvSpPr>
        <p:spPr>
          <a:xfrm>
            <a:off x="2655877" y="2510325"/>
            <a:ext cx="665810" cy="39265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728BD3C-9715-8248-B7C3-1B39D239AE70}"/>
              </a:ext>
            </a:extLst>
          </p:cNvPr>
          <p:cNvSpPr/>
          <p:nvPr/>
        </p:nvSpPr>
        <p:spPr>
          <a:xfrm>
            <a:off x="9015151" y="3843303"/>
            <a:ext cx="403955" cy="75799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D1DFB1-A8A4-1A9B-A027-AF12BCD3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57" y="2023216"/>
            <a:ext cx="2084235" cy="1093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A015E9-2668-F7B8-A5BD-FD1A0B6C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84" y="1570003"/>
            <a:ext cx="2438400" cy="227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72EFD2-887A-7C89-3BD0-DD69860D83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6" t="27709" r="42802" b="33652"/>
          <a:stretch/>
        </p:blipFill>
        <p:spPr>
          <a:xfrm>
            <a:off x="6946986" y="1373675"/>
            <a:ext cx="4969433" cy="22733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FA587CE-1A91-3CC3-94E1-C9BB7D1CD6E8}"/>
              </a:ext>
            </a:extLst>
          </p:cNvPr>
          <p:cNvSpPr/>
          <p:nvPr/>
        </p:nvSpPr>
        <p:spPr>
          <a:xfrm>
            <a:off x="6017078" y="2569836"/>
            <a:ext cx="665810" cy="39265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22BE00-D4A7-61FE-CF3E-C8D69CAC7CEF}"/>
              </a:ext>
            </a:extLst>
          </p:cNvPr>
          <p:cNvCxnSpPr/>
          <p:nvPr/>
        </p:nvCxnSpPr>
        <p:spPr>
          <a:xfrm>
            <a:off x="8331981" y="3116456"/>
            <a:ext cx="2177832" cy="1360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762EDD9-EE5F-26E1-5746-DD49FCA1D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436" y="4788912"/>
            <a:ext cx="4464532" cy="1445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3C2584-49FD-A6F0-881F-B998B768D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67" y="4443319"/>
            <a:ext cx="4969433" cy="2136306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FB3F54F5-9C91-0FDB-E789-BE9DF727BC24}"/>
              </a:ext>
            </a:extLst>
          </p:cNvPr>
          <p:cNvSpPr/>
          <p:nvPr/>
        </p:nvSpPr>
        <p:spPr>
          <a:xfrm rot="10800000">
            <a:off x="6228502" y="5486059"/>
            <a:ext cx="665810" cy="39265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2A7239-D095-0EC3-A7D9-5D5B4FEDDDFB}"/>
              </a:ext>
            </a:extLst>
          </p:cNvPr>
          <p:cNvSpPr/>
          <p:nvPr/>
        </p:nvSpPr>
        <p:spPr>
          <a:xfrm>
            <a:off x="2895600" y="4578727"/>
            <a:ext cx="196769" cy="231494"/>
          </a:xfrm>
          <a:prstGeom prst="rect">
            <a:avLst/>
          </a:prstGeom>
          <a:solidFill>
            <a:srgbClr val="ED7D31">
              <a:alpha val="3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3D2333D-34F7-148B-1607-564E2933545E}"/>
              </a:ext>
            </a:extLst>
          </p:cNvPr>
          <p:cNvSpPr/>
          <p:nvPr/>
        </p:nvSpPr>
        <p:spPr>
          <a:xfrm>
            <a:off x="2855088" y="4835212"/>
            <a:ext cx="277792" cy="411436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417BD2-3220-F457-543C-079C8351269C}"/>
              </a:ext>
            </a:extLst>
          </p:cNvPr>
          <p:cNvCxnSpPr>
            <a:cxnSpLocks/>
          </p:cNvCxnSpPr>
          <p:nvPr/>
        </p:nvCxnSpPr>
        <p:spPr>
          <a:xfrm>
            <a:off x="845199" y="4143737"/>
            <a:ext cx="7486782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C21BA6C1-9389-342A-B1D3-FFE5BBC84766}"/>
              </a:ext>
            </a:extLst>
          </p:cNvPr>
          <p:cNvSpPr/>
          <p:nvPr/>
        </p:nvSpPr>
        <p:spPr>
          <a:xfrm>
            <a:off x="1596674" y="1626731"/>
            <a:ext cx="706055" cy="349908"/>
          </a:xfrm>
          <a:prstGeom prst="wedgeRoundRectCallout">
            <a:avLst>
              <a:gd name="adj1" fmla="val -57445"/>
              <a:gd name="adj2" fmla="val 138071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D28B7B9-1ECF-0985-8621-422CC58E4E34}"/>
              </a:ext>
            </a:extLst>
          </p:cNvPr>
          <p:cNvSpPr/>
          <p:nvPr/>
        </p:nvSpPr>
        <p:spPr>
          <a:xfrm>
            <a:off x="2282727" y="3022954"/>
            <a:ext cx="706055" cy="349908"/>
          </a:xfrm>
          <a:prstGeom prst="wedgeRoundRectCallout">
            <a:avLst>
              <a:gd name="adj1" fmla="val -75478"/>
              <a:gd name="adj2" fmla="val -57096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4743EA17-F33B-C869-93DD-193DA5242B4D}"/>
              </a:ext>
            </a:extLst>
          </p:cNvPr>
          <p:cNvSpPr/>
          <p:nvPr/>
        </p:nvSpPr>
        <p:spPr>
          <a:xfrm>
            <a:off x="4986052" y="2121525"/>
            <a:ext cx="1219257" cy="349908"/>
          </a:xfrm>
          <a:prstGeom prst="wedgeRoundRectCallout">
            <a:avLst>
              <a:gd name="adj1" fmla="val -50536"/>
              <a:gd name="adj2" fmla="val 114915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Name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A63F3B5-D9C4-B68F-3648-0A967B8A32D5}"/>
              </a:ext>
            </a:extLst>
          </p:cNvPr>
          <p:cNvSpPr/>
          <p:nvPr/>
        </p:nvSpPr>
        <p:spPr>
          <a:xfrm>
            <a:off x="3729136" y="3448197"/>
            <a:ext cx="1718907" cy="349908"/>
          </a:xfrm>
          <a:prstGeom prst="wedgeRoundRectCallout">
            <a:avLst>
              <a:gd name="adj1" fmla="val -5470"/>
              <a:gd name="adj2" fmla="val -116640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description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55A6F3-8F9B-4115-6EC4-54D0F8FE17E5}"/>
              </a:ext>
            </a:extLst>
          </p:cNvPr>
          <p:cNvSpPr txBox="1">
            <a:spLocks/>
          </p:cNvSpPr>
          <p:nvPr/>
        </p:nvSpPr>
        <p:spPr>
          <a:xfrm>
            <a:off x="217098" y="244441"/>
            <a:ext cx="52309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simple aggregation</a:t>
            </a:r>
          </a:p>
          <a:p>
            <a:r>
              <a:rPr lang="en-US" sz="2400" dirty="0"/>
              <a:t>Numeric Field</a:t>
            </a:r>
          </a:p>
        </p:txBody>
      </p:sp>
    </p:spTree>
    <p:extLst>
      <p:ext uri="{BB962C8B-B14F-4D97-AF65-F5344CB8AC3E}">
        <p14:creationId xmlns:p14="http://schemas.microsoft.com/office/powerpoint/2010/main" val="2542933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52FF-DA65-BA4F-9F7B-000F1492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8" y="244441"/>
            <a:ext cx="485319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grouped aggregation</a:t>
            </a:r>
            <a:br>
              <a:rPr lang="en-US" dirty="0"/>
            </a:br>
            <a:r>
              <a:rPr lang="en-US" sz="2700" dirty="0"/>
              <a:t>Numeric Field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2E14F50-06CB-DD43-A2C2-9BE35BFE6824}"/>
              </a:ext>
            </a:extLst>
          </p:cNvPr>
          <p:cNvSpPr/>
          <p:nvPr/>
        </p:nvSpPr>
        <p:spPr>
          <a:xfrm>
            <a:off x="2655877" y="2510325"/>
            <a:ext cx="665810" cy="39265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728BD3C-9715-8248-B7C3-1B39D239AE70}"/>
              </a:ext>
            </a:extLst>
          </p:cNvPr>
          <p:cNvSpPr/>
          <p:nvPr/>
        </p:nvSpPr>
        <p:spPr>
          <a:xfrm>
            <a:off x="9431702" y="3888291"/>
            <a:ext cx="403955" cy="510892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D1DFB1-A8A4-1A9B-A027-AF12BCD3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57" y="2023216"/>
            <a:ext cx="2084235" cy="1093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A015E9-2668-F7B8-A5BD-FD1A0B6C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84" y="1570003"/>
            <a:ext cx="2438400" cy="227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72EFD2-887A-7C89-3BD0-DD69860D83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6" t="27709" r="42802" b="33652"/>
          <a:stretch/>
        </p:blipFill>
        <p:spPr>
          <a:xfrm>
            <a:off x="6973376" y="1373675"/>
            <a:ext cx="4969433" cy="22733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FA587CE-1A91-3CC3-94E1-C9BB7D1CD6E8}"/>
              </a:ext>
            </a:extLst>
          </p:cNvPr>
          <p:cNvSpPr/>
          <p:nvPr/>
        </p:nvSpPr>
        <p:spPr>
          <a:xfrm>
            <a:off x="6017078" y="2569836"/>
            <a:ext cx="665810" cy="39265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22BE00-D4A7-61FE-CF3E-C8D69CAC7CEF}"/>
              </a:ext>
            </a:extLst>
          </p:cNvPr>
          <p:cNvCxnSpPr/>
          <p:nvPr/>
        </p:nvCxnSpPr>
        <p:spPr>
          <a:xfrm>
            <a:off x="8331981" y="3116456"/>
            <a:ext cx="2177832" cy="1360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B3F54F5-9C91-0FDB-E789-BE9DF727BC24}"/>
              </a:ext>
            </a:extLst>
          </p:cNvPr>
          <p:cNvSpPr/>
          <p:nvPr/>
        </p:nvSpPr>
        <p:spPr>
          <a:xfrm rot="10800000">
            <a:off x="6574420" y="5486058"/>
            <a:ext cx="319892" cy="39265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2A7239-D095-0EC3-A7D9-5D5B4FEDDDFB}"/>
              </a:ext>
            </a:extLst>
          </p:cNvPr>
          <p:cNvSpPr/>
          <p:nvPr/>
        </p:nvSpPr>
        <p:spPr>
          <a:xfrm>
            <a:off x="607919" y="3167854"/>
            <a:ext cx="196769" cy="231494"/>
          </a:xfrm>
          <a:prstGeom prst="rect">
            <a:avLst/>
          </a:prstGeom>
          <a:solidFill>
            <a:srgbClr val="ED7D31">
              <a:alpha val="3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3D2333D-34F7-148B-1607-564E2933545E}"/>
              </a:ext>
            </a:extLst>
          </p:cNvPr>
          <p:cNvSpPr/>
          <p:nvPr/>
        </p:nvSpPr>
        <p:spPr>
          <a:xfrm>
            <a:off x="567407" y="3424339"/>
            <a:ext cx="277792" cy="411436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417BD2-3220-F457-543C-079C8351269C}"/>
              </a:ext>
            </a:extLst>
          </p:cNvPr>
          <p:cNvCxnSpPr>
            <a:cxnSpLocks/>
          </p:cNvCxnSpPr>
          <p:nvPr/>
        </p:nvCxnSpPr>
        <p:spPr>
          <a:xfrm>
            <a:off x="845199" y="4143737"/>
            <a:ext cx="7486782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C21BA6C1-9389-342A-B1D3-FFE5BBC84766}"/>
              </a:ext>
            </a:extLst>
          </p:cNvPr>
          <p:cNvSpPr/>
          <p:nvPr/>
        </p:nvSpPr>
        <p:spPr>
          <a:xfrm>
            <a:off x="1596674" y="1626731"/>
            <a:ext cx="706055" cy="349908"/>
          </a:xfrm>
          <a:prstGeom prst="wedgeRoundRectCallout">
            <a:avLst>
              <a:gd name="adj1" fmla="val -57445"/>
              <a:gd name="adj2" fmla="val 138071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D28B7B9-1ECF-0985-8621-422CC58E4E34}"/>
              </a:ext>
            </a:extLst>
          </p:cNvPr>
          <p:cNvSpPr/>
          <p:nvPr/>
        </p:nvSpPr>
        <p:spPr>
          <a:xfrm>
            <a:off x="2282727" y="3022954"/>
            <a:ext cx="706055" cy="349908"/>
          </a:xfrm>
          <a:prstGeom prst="wedgeRoundRectCallout">
            <a:avLst>
              <a:gd name="adj1" fmla="val -75478"/>
              <a:gd name="adj2" fmla="val -57096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4743EA17-F33B-C869-93DD-193DA5242B4D}"/>
              </a:ext>
            </a:extLst>
          </p:cNvPr>
          <p:cNvSpPr/>
          <p:nvPr/>
        </p:nvSpPr>
        <p:spPr>
          <a:xfrm>
            <a:off x="4986052" y="2121525"/>
            <a:ext cx="1219257" cy="349908"/>
          </a:xfrm>
          <a:prstGeom prst="wedgeRoundRectCallout">
            <a:avLst>
              <a:gd name="adj1" fmla="val -50536"/>
              <a:gd name="adj2" fmla="val 114915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Name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A63F3B5-D9C4-B68F-3648-0A967B8A32D5}"/>
              </a:ext>
            </a:extLst>
          </p:cNvPr>
          <p:cNvSpPr/>
          <p:nvPr/>
        </p:nvSpPr>
        <p:spPr>
          <a:xfrm>
            <a:off x="3729136" y="3448197"/>
            <a:ext cx="1718907" cy="349908"/>
          </a:xfrm>
          <a:prstGeom prst="wedgeRoundRectCallout">
            <a:avLst>
              <a:gd name="adj1" fmla="val -5470"/>
              <a:gd name="adj2" fmla="val -116640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description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445E19-4A26-7D4F-ADC7-B8EF1590E1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22" t="32588" r="42450" b="28092"/>
          <a:stretch/>
        </p:blipFill>
        <p:spPr>
          <a:xfrm>
            <a:off x="7080403" y="4484890"/>
            <a:ext cx="4915395" cy="228736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45710D-0990-7FD2-7A07-ECC91CA87E3D}"/>
              </a:ext>
            </a:extLst>
          </p:cNvPr>
          <p:cNvCxnSpPr>
            <a:cxnSpLocks/>
          </p:cNvCxnSpPr>
          <p:nvPr/>
        </p:nvCxnSpPr>
        <p:spPr>
          <a:xfrm flipV="1">
            <a:off x="8090842" y="6071487"/>
            <a:ext cx="1542837" cy="41513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DBAB00D-6F0D-9AA8-6262-129D215AB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650" y="5007286"/>
            <a:ext cx="1971723" cy="13502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F2C6A-26C9-9AC4-BA7E-241B1A8AA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43" y="4889366"/>
            <a:ext cx="3651976" cy="1573864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007BA538-1711-C682-3B05-A21EA7175767}"/>
              </a:ext>
            </a:extLst>
          </p:cNvPr>
          <p:cNvSpPr/>
          <p:nvPr/>
        </p:nvSpPr>
        <p:spPr>
          <a:xfrm rot="10800000">
            <a:off x="4094963" y="5486058"/>
            <a:ext cx="319892" cy="39265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BFBCD84D-65C0-6D1E-119F-48F8E0C014B7}"/>
              </a:ext>
            </a:extLst>
          </p:cNvPr>
          <p:cNvSpPr/>
          <p:nvPr/>
        </p:nvSpPr>
        <p:spPr>
          <a:xfrm>
            <a:off x="10509813" y="4309936"/>
            <a:ext cx="1026686" cy="349908"/>
          </a:xfrm>
          <a:prstGeom prst="wedgeRoundRectCallout">
            <a:avLst>
              <a:gd name="adj1" fmla="val 4073"/>
              <a:gd name="adj2" fmla="val 98020"/>
              <a:gd name="adj3" fmla="val 16667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402F0-8E4B-9FA0-C604-63581E10E476}"/>
              </a:ext>
            </a:extLst>
          </p:cNvPr>
          <p:cNvSpPr txBox="1"/>
          <p:nvPr/>
        </p:nvSpPr>
        <p:spPr>
          <a:xfrm>
            <a:off x="10488721" y="1996887"/>
            <a:ext cx="163153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Aggregation </a:t>
            </a:r>
          </a:p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Column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BB87A-9752-6AC0-370E-9DCC1A13D56B}"/>
              </a:ext>
            </a:extLst>
          </p:cNvPr>
          <p:cNvSpPr txBox="1"/>
          <p:nvPr/>
        </p:nvSpPr>
        <p:spPr>
          <a:xfrm>
            <a:off x="9085572" y="4805243"/>
            <a:ext cx="137890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Grouping </a:t>
            </a:r>
          </a:p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Column(s) </a:t>
            </a:r>
          </a:p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AE8EA-83C3-4A84-E602-DE17E1E9F921}"/>
              </a:ext>
            </a:extLst>
          </p:cNvPr>
          <p:cNvSpPr txBox="1"/>
          <p:nvPr/>
        </p:nvSpPr>
        <p:spPr>
          <a:xfrm>
            <a:off x="4775200" y="4294867"/>
            <a:ext cx="124187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Pick </a:t>
            </a:r>
          </a:p>
          <a:p>
            <a:r>
              <a:rPr lang="en-US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41042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37444-2778-CC7F-E48F-0F259B15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E613-5108-EA83-8400-F44CEF25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Mutates in </a:t>
            </a:r>
            <a:br>
              <a:rPr lang="en-US" dirty="0"/>
            </a:br>
            <a:r>
              <a:rPr lang="en-US" dirty="0"/>
              <a:t>Tableau Prep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E2494-DAA9-2761-276A-73A9462D3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light coding of more complicated logic in Prep</a:t>
            </a:r>
          </a:p>
        </p:txBody>
      </p:sp>
    </p:spTree>
    <p:extLst>
      <p:ext uri="{BB962C8B-B14F-4D97-AF65-F5344CB8AC3E}">
        <p14:creationId xmlns:p14="http://schemas.microsoft.com/office/powerpoint/2010/main" val="1261862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D084BAD-36B0-F722-1ADE-B42974CA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730" y="4141987"/>
            <a:ext cx="3537828" cy="2541257"/>
          </a:xfrm>
          <a:prstGeom prst="rect">
            <a:avLst/>
          </a:prstGeom>
        </p:spPr>
      </p:pic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ACBD9A81-B629-28E6-C4F6-41A1B622DEB6}"/>
              </a:ext>
            </a:extLst>
          </p:cNvPr>
          <p:cNvSpPr/>
          <p:nvPr/>
        </p:nvSpPr>
        <p:spPr>
          <a:xfrm>
            <a:off x="5220853" y="4853274"/>
            <a:ext cx="1960446" cy="1323789"/>
          </a:xfrm>
          <a:prstGeom prst="borderCallout1">
            <a:avLst>
              <a:gd name="adj1" fmla="val 49185"/>
              <a:gd name="adj2" fmla="val 100334"/>
              <a:gd name="adj3" fmla="val -42283"/>
              <a:gd name="adj4" fmla="val 20778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each step!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405BC49-02F3-D148-E1B7-75008898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Example</a:t>
            </a:r>
            <a:br>
              <a:rPr lang="en-US" dirty="0"/>
            </a:br>
            <a:r>
              <a:rPr lang="en-US" sz="3200" dirty="0"/>
              <a:t>NC_births.csv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C335D-1830-4E5D-2B85-6408791C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943" y="2380417"/>
            <a:ext cx="2100636" cy="1067259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EFBA26F-DF57-789A-365B-58566E63880D}"/>
              </a:ext>
            </a:extLst>
          </p:cNvPr>
          <p:cNvSpPr/>
          <p:nvPr/>
        </p:nvSpPr>
        <p:spPr>
          <a:xfrm>
            <a:off x="1859655" y="3447676"/>
            <a:ext cx="1613211" cy="220828"/>
          </a:xfrm>
          <a:prstGeom prst="wedgeRoundRectCallout">
            <a:avLst>
              <a:gd name="adj1" fmla="val -1972"/>
              <a:gd name="adj2" fmla="val -165248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 a Clean Step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46272F-C794-B7D6-B205-1FC35F97AA8D}"/>
              </a:ext>
            </a:extLst>
          </p:cNvPr>
          <p:cNvSpPr/>
          <p:nvPr/>
        </p:nvSpPr>
        <p:spPr>
          <a:xfrm>
            <a:off x="3838755" y="2784650"/>
            <a:ext cx="577970" cy="25879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7C1546-48B5-CF73-B653-A6B20A772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875" y="1740764"/>
            <a:ext cx="3148402" cy="2374795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913A3D7-2DBC-419C-994E-1839D68F5F7C}"/>
              </a:ext>
            </a:extLst>
          </p:cNvPr>
          <p:cNvSpPr/>
          <p:nvPr/>
        </p:nvSpPr>
        <p:spPr>
          <a:xfrm>
            <a:off x="6737230" y="1790260"/>
            <a:ext cx="787176" cy="220828"/>
          </a:xfrm>
          <a:prstGeom prst="wedgeRoundRectCallout">
            <a:avLst>
              <a:gd name="adj1" fmla="val 3376"/>
              <a:gd name="adj2" fmla="val 17851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Mutate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19031DA-9936-8632-3DBE-25F0390471EF}"/>
              </a:ext>
            </a:extLst>
          </p:cNvPr>
          <p:cNvSpPr/>
          <p:nvPr/>
        </p:nvSpPr>
        <p:spPr>
          <a:xfrm>
            <a:off x="7985427" y="2784650"/>
            <a:ext cx="577970" cy="25879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30A129-634D-B870-00D9-6E26564FB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397" y="1562001"/>
            <a:ext cx="3385776" cy="1636832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90A6B3C-421E-C56E-47B1-6B4B30654771}"/>
              </a:ext>
            </a:extLst>
          </p:cNvPr>
          <p:cNvSpPr/>
          <p:nvPr/>
        </p:nvSpPr>
        <p:spPr>
          <a:xfrm rot="5400000">
            <a:off x="9627201" y="3639994"/>
            <a:ext cx="577970" cy="25879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05C35D-6337-6384-63AB-ECB339B52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110" y="5165602"/>
            <a:ext cx="1515931" cy="962821"/>
          </a:xfrm>
          <a:prstGeom prst="rect">
            <a:avLst/>
          </a:prstGeom>
        </p:spPr>
      </p:pic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CEAA67F8-61B3-EBE3-D76B-D5910A4CC381}"/>
              </a:ext>
            </a:extLst>
          </p:cNvPr>
          <p:cNvSpPr/>
          <p:nvPr/>
        </p:nvSpPr>
        <p:spPr>
          <a:xfrm>
            <a:off x="402330" y="1900674"/>
            <a:ext cx="2914650" cy="450432"/>
          </a:xfrm>
          <a:prstGeom prst="wedgeRoundRectCallout">
            <a:avLst>
              <a:gd name="adj1" fmla="val -5001"/>
              <a:gd name="adj2" fmla="val 9651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 Mother Smoker, Birth Weight, </a:t>
            </a:r>
          </a:p>
          <a:p>
            <a:pPr algn="ctr"/>
            <a:r>
              <a:rPr lang="en-US" sz="1400" dirty="0"/>
              <a:t>&amp; APGAR 5-minute</a:t>
            </a:r>
          </a:p>
        </p:txBody>
      </p:sp>
    </p:spTree>
    <p:extLst>
      <p:ext uri="{BB962C8B-B14F-4D97-AF65-F5344CB8AC3E}">
        <p14:creationId xmlns:p14="http://schemas.microsoft.com/office/powerpoint/2010/main" val="282375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1" grpId="1" animBg="1"/>
      <p:bldP spid="12" grpId="0" animBg="1"/>
      <p:bldP spid="14" grpId="0" animBg="1"/>
      <p:bldP spid="14" grpId="1" animBg="1"/>
      <p:bldP spid="15" grpId="0" animBg="1"/>
      <p:bldP spid="17" grpId="0" animBg="1"/>
      <p:bldP spid="22" grpId="0" animBg="1"/>
      <p:bldP spid="22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CC34E3-9CF2-766D-F944-99B115883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67"/>
          <a:stretch/>
        </p:blipFill>
        <p:spPr>
          <a:xfrm>
            <a:off x="8147271" y="4160069"/>
            <a:ext cx="3537829" cy="2306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3D5FEA-151F-78B0-D335-CCCCEA769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78"/>
          <a:stretch/>
        </p:blipFill>
        <p:spPr>
          <a:xfrm>
            <a:off x="4744531" y="1703265"/>
            <a:ext cx="2963779" cy="285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F8415D-D1B2-7E3A-CBDF-17B0CBB2A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28" y="2575999"/>
            <a:ext cx="3309027" cy="98209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405BC49-02F3-D148-E1B7-75008898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Example</a:t>
            </a:r>
            <a:br>
              <a:rPr lang="en-US" dirty="0"/>
            </a:br>
            <a:r>
              <a:rPr lang="en-US" sz="3200" dirty="0"/>
              <a:t>NC_births.csv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EFBA26F-DF57-789A-365B-58566E63880D}"/>
              </a:ext>
            </a:extLst>
          </p:cNvPr>
          <p:cNvSpPr/>
          <p:nvPr/>
        </p:nvSpPr>
        <p:spPr>
          <a:xfrm>
            <a:off x="1740165" y="2206266"/>
            <a:ext cx="1951725" cy="297110"/>
          </a:xfrm>
          <a:prstGeom prst="wedgeRoundRectCallout">
            <a:avLst>
              <a:gd name="adj1" fmla="val 862"/>
              <a:gd name="adj2" fmla="val 19189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 another Clean Step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46272F-C794-B7D6-B205-1FC35F97AA8D}"/>
              </a:ext>
            </a:extLst>
          </p:cNvPr>
          <p:cNvSpPr/>
          <p:nvPr/>
        </p:nvSpPr>
        <p:spPr>
          <a:xfrm>
            <a:off x="3838755" y="2784650"/>
            <a:ext cx="577970" cy="25879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913A3D7-2DBC-419C-994E-1839D68F5F7C}"/>
              </a:ext>
            </a:extLst>
          </p:cNvPr>
          <p:cNvSpPr/>
          <p:nvPr/>
        </p:nvSpPr>
        <p:spPr>
          <a:xfrm>
            <a:off x="5413899" y="1466585"/>
            <a:ext cx="787176" cy="220828"/>
          </a:xfrm>
          <a:prstGeom prst="wedgeRoundRectCallout">
            <a:avLst>
              <a:gd name="adj1" fmla="val 3376"/>
              <a:gd name="adj2" fmla="val 17851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Mutate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19031DA-9936-8632-3DBE-25F0390471EF}"/>
              </a:ext>
            </a:extLst>
          </p:cNvPr>
          <p:cNvSpPr/>
          <p:nvPr/>
        </p:nvSpPr>
        <p:spPr>
          <a:xfrm>
            <a:off x="7985427" y="2784650"/>
            <a:ext cx="577970" cy="25879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90A6B3C-421E-C56E-47B1-6B4B30654771}"/>
              </a:ext>
            </a:extLst>
          </p:cNvPr>
          <p:cNvSpPr/>
          <p:nvPr/>
        </p:nvSpPr>
        <p:spPr>
          <a:xfrm rot="5400000">
            <a:off x="9627201" y="3639994"/>
            <a:ext cx="577970" cy="25879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E2216-5157-71D0-8AE2-8B9EA749DC23}"/>
              </a:ext>
            </a:extLst>
          </p:cNvPr>
          <p:cNvSpPr txBox="1"/>
          <p:nvPr/>
        </p:nvSpPr>
        <p:spPr>
          <a:xfrm>
            <a:off x="173705" y="4674461"/>
            <a:ext cx="3665050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515151"/>
                </a:solidFill>
                <a:effectLst/>
                <a:latin typeface="Roboto" panose="020F0502020204030204" pitchFamily="34" charset="0"/>
              </a:rPr>
              <a:t>“…based on population studies, Apgar scores of less than 5 at 5 minutes and 10 minutes clearly confer an increased relative risk of cerebral palsy, and the degree of abnormality correlates with the risk of cerebral palsy.”  -- ACOG website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B4C58-5C7C-B6FC-E390-B0E449183B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5" t="2943"/>
          <a:stretch/>
        </p:blipFill>
        <p:spPr>
          <a:xfrm>
            <a:off x="8614232" y="389241"/>
            <a:ext cx="3273059" cy="285307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B71D5B7-DE92-648B-48E2-9E366B14DC5C}"/>
              </a:ext>
            </a:extLst>
          </p:cNvPr>
          <p:cNvGrpSpPr/>
          <p:nvPr/>
        </p:nvGrpSpPr>
        <p:grpSpPr>
          <a:xfrm>
            <a:off x="5220853" y="4853274"/>
            <a:ext cx="1960446" cy="1323789"/>
            <a:chOff x="5220853" y="4853274"/>
            <a:chExt cx="1960446" cy="1323789"/>
          </a:xfrm>
        </p:grpSpPr>
        <p:sp>
          <p:nvSpPr>
            <p:cNvPr id="21" name="Line Callout 1 20">
              <a:extLst>
                <a:ext uri="{FF2B5EF4-FFF2-40B4-BE49-F238E27FC236}">
                  <a16:creationId xmlns:a16="http://schemas.microsoft.com/office/drawing/2014/main" id="{ACBD9A81-B629-28E6-C4F6-41A1B622DEB6}"/>
                </a:ext>
              </a:extLst>
            </p:cNvPr>
            <p:cNvSpPr/>
            <p:nvPr/>
          </p:nvSpPr>
          <p:spPr>
            <a:xfrm>
              <a:off x="5220853" y="4853274"/>
              <a:ext cx="1960446" cy="1323789"/>
            </a:xfrm>
            <a:prstGeom prst="borderCallout1">
              <a:avLst>
                <a:gd name="adj1" fmla="val 49185"/>
                <a:gd name="adj2" fmla="val 100334"/>
                <a:gd name="adj3" fmla="val -14653"/>
                <a:gd name="adj4" fmla="val 269581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Name each step!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CD27B44-698A-1384-7B34-2CF825953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6279" y="5154735"/>
              <a:ext cx="1616270" cy="891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29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4" grpId="0" animBg="1"/>
      <p:bldP spid="14" grpId="1" animBg="1"/>
      <p:bldP spid="15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D1782-B2B3-1F0E-A475-A1B587BF8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E859-FF06-14C9-E24C-B1035E12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with Window Functions in Tableau Prep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34B82-902C-6F42-BE7F-DD2F2F958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PARTITION and ORDER BY to compute group rankings</a:t>
            </a:r>
          </a:p>
        </p:txBody>
      </p:sp>
    </p:spTree>
    <p:extLst>
      <p:ext uri="{BB962C8B-B14F-4D97-AF65-F5344CB8AC3E}">
        <p14:creationId xmlns:p14="http://schemas.microsoft.com/office/powerpoint/2010/main" val="3866393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00EF-0D7E-44E6-BC91-C4CE9F9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window?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1D266-BEB8-4B88-8861-772DF4D63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6878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Each row has an associated </a:t>
            </a:r>
            <a:r>
              <a:rPr lang="en-US" i="1" dirty="0"/>
              <a:t>window (partition, order, &amp; frame)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row’s </a:t>
            </a:r>
            <a:r>
              <a:rPr lang="en-US" i="1" dirty="0"/>
              <a:t>window </a:t>
            </a:r>
            <a:r>
              <a:rPr lang="en-US" dirty="0"/>
              <a:t>is collection of related rows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i="1" dirty="0"/>
              <a:t>Window functions </a:t>
            </a:r>
            <a:r>
              <a:rPr lang="en-US" dirty="0"/>
              <a:t>compute a summary </a:t>
            </a:r>
            <a:r>
              <a:rPr lang="en-US" i="1" dirty="0">
                <a:solidFill>
                  <a:schemeClr val="accent1"/>
                </a:solidFill>
              </a:rPr>
              <a:t>for each row </a:t>
            </a:r>
            <a:r>
              <a:rPr lang="en-US" dirty="0"/>
              <a:t>over the corresponding window</a:t>
            </a:r>
          </a:p>
          <a:p>
            <a:endParaRPr lang="en-US" i="1" dirty="0"/>
          </a:p>
          <a:p>
            <a:r>
              <a:rPr lang="en-US" dirty="0"/>
              <a:t>The </a:t>
            </a:r>
            <a:r>
              <a:rPr lang="en-US" i="1" dirty="0"/>
              <a:t>window function </a:t>
            </a:r>
            <a:r>
              <a:rPr lang="en-US" dirty="0"/>
              <a:t>is a </a:t>
            </a:r>
            <a:r>
              <a:rPr lang="en-US" i="1" dirty="0"/>
              <a:t>summary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Count</a:t>
            </a:r>
          </a:p>
          <a:p>
            <a:pPr lvl="1"/>
            <a:r>
              <a:rPr lang="en-US" dirty="0"/>
              <a:t>Mean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Min</a:t>
            </a:r>
          </a:p>
          <a:p>
            <a:pPr lvl="1"/>
            <a:r>
              <a:rPr lang="en-US" dirty="0"/>
              <a:t>Max</a:t>
            </a:r>
          </a:p>
          <a:p>
            <a:pPr lvl="1"/>
            <a:r>
              <a:rPr lang="en-US" dirty="0"/>
              <a:t>Standard deviation</a:t>
            </a:r>
          </a:p>
          <a:p>
            <a:pPr lvl="1"/>
            <a:r>
              <a:rPr lang="en-US" dirty="0"/>
              <a:t>Rank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20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1CF078EF-9E39-0DD8-320B-02B80944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67" y="2670213"/>
            <a:ext cx="2125348" cy="8678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B169B8A-9FF9-6255-C660-D5A00B45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18" y="2188976"/>
            <a:ext cx="1666919" cy="20580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DB74C2F-721C-42F2-AD7D-D577F3D7F823}"/>
              </a:ext>
            </a:extLst>
          </p:cNvPr>
          <p:cNvSpPr/>
          <p:nvPr/>
        </p:nvSpPr>
        <p:spPr>
          <a:xfrm>
            <a:off x="588579" y="2407824"/>
            <a:ext cx="1303283" cy="449680"/>
          </a:xfrm>
          <a:prstGeom prst="rect">
            <a:avLst/>
          </a:prstGeom>
          <a:solidFill>
            <a:schemeClr val="accent2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9232A0-BA89-4AD9-9EB3-6888328E37D5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1891862" y="2632664"/>
            <a:ext cx="683178" cy="34613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8BD7C24-8A42-8231-0AFE-FB3CF183557D}"/>
              </a:ext>
            </a:extLst>
          </p:cNvPr>
          <p:cNvSpPr/>
          <p:nvPr/>
        </p:nvSpPr>
        <p:spPr>
          <a:xfrm>
            <a:off x="2575040" y="2861250"/>
            <a:ext cx="1929775" cy="235091"/>
          </a:xfrm>
          <a:prstGeom prst="rect">
            <a:avLst/>
          </a:prstGeom>
          <a:solidFill>
            <a:schemeClr val="accent2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A4CA2C-B1B2-2803-07CB-1907CC808DE4}"/>
              </a:ext>
            </a:extLst>
          </p:cNvPr>
          <p:cNvSpPr/>
          <p:nvPr/>
        </p:nvSpPr>
        <p:spPr>
          <a:xfrm>
            <a:off x="588579" y="2857504"/>
            <a:ext cx="1303283" cy="680560"/>
          </a:xfrm>
          <a:prstGeom prst="rect">
            <a:avLst/>
          </a:prstGeom>
          <a:solidFill>
            <a:schemeClr val="accent2"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7037C6-F529-BB0B-7345-99B22CA8457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1891862" y="3197784"/>
            <a:ext cx="683178" cy="431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8FD67-2F86-9262-5C90-2A320DEE6D1B}"/>
              </a:ext>
            </a:extLst>
          </p:cNvPr>
          <p:cNvSpPr/>
          <p:nvPr/>
        </p:nvSpPr>
        <p:spPr>
          <a:xfrm>
            <a:off x="2575040" y="3096341"/>
            <a:ext cx="1929775" cy="211520"/>
          </a:xfrm>
          <a:prstGeom prst="rect">
            <a:avLst/>
          </a:prstGeom>
          <a:solidFill>
            <a:schemeClr val="accent2"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98F2A7-3097-FA2D-EDC8-7A85CECE29C6}"/>
              </a:ext>
            </a:extLst>
          </p:cNvPr>
          <p:cNvSpPr/>
          <p:nvPr/>
        </p:nvSpPr>
        <p:spPr>
          <a:xfrm>
            <a:off x="594865" y="3538064"/>
            <a:ext cx="1296998" cy="680560"/>
          </a:xfrm>
          <a:prstGeom prst="rect">
            <a:avLst/>
          </a:prstGeom>
          <a:solidFill>
            <a:schemeClr val="accent2">
              <a:lumMod val="5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B09DD8-B405-A9DE-AE77-3BE9473B7F8D}"/>
              </a:ext>
            </a:extLst>
          </p:cNvPr>
          <p:cNvSpPr/>
          <p:nvPr/>
        </p:nvSpPr>
        <p:spPr>
          <a:xfrm>
            <a:off x="2575041" y="3307861"/>
            <a:ext cx="1929774" cy="187004"/>
          </a:xfrm>
          <a:prstGeom prst="rect">
            <a:avLst/>
          </a:prstGeom>
          <a:solidFill>
            <a:schemeClr val="accent2">
              <a:lumMod val="5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33756-CD7D-FC06-C3BA-A8292F72E38C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1891863" y="3401363"/>
            <a:ext cx="683178" cy="47698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31084E58-2311-8A65-E16A-995D67443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073" y="2179564"/>
            <a:ext cx="3061883" cy="21265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56FBC77-8CBD-ACCF-0E62-8C249910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51" y="2179564"/>
            <a:ext cx="1666919" cy="205804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3F9836E-BF0E-0DB1-1710-84453F77A188}"/>
              </a:ext>
            </a:extLst>
          </p:cNvPr>
          <p:cNvSpPr/>
          <p:nvPr/>
        </p:nvSpPr>
        <p:spPr>
          <a:xfrm>
            <a:off x="6656686" y="2432089"/>
            <a:ext cx="1303283" cy="449680"/>
          </a:xfrm>
          <a:prstGeom prst="rect">
            <a:avLst/>
          </a:prstGeom>
          <a:solidFill>
            <a:schemeClr val="accent5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98EF9D-CA55-3E73-A319-F6B38F884F85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 flipV="1">
            <a:off x="7959969" y="2649588"/>
            <a:ext cx="831102" cy="7341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232219D-FB78-3A20-4164-392D65B9C068}"/>
              </a:ext>
            </a:extLst>
          </p:cNvPr>
          <p:cNvSpPr/>
          <p:nvPr/>
        </p:nvSpPr>
        <p:spPr>
          <a:xfrm>
            <a:off x="8791071" y="2423191"/>
            <a:ext cx="2970569" cy="452793"/>
          </a:xfrm>
          <a:prstGeom prst="rect">
            <a:avLst/>
          </a:prstGeom>
          <a:solidFill>
            <a:schemeClr val="accent5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1FD97F-64B6-3AE5-6C61-94CD71B8EDC5}"/>
              </a:ext>
            </a:extLst>
          </p:cNvPr>
          <p:cNvSpPr/>
          <p:nvPr/>
        </p:nvSpPr>
        <p:spPr>
          <a:xfrm>
            <a:off x="6656686" y="2881769"/>
            <a:ext cx="1303283" cy="680560"/>
          </a:xfrm>
          <a:prstGeom prst="rect">
            <a:avLst/>
          </a:prstGeom>
          <a:solidFill>
            <a:schemeClr val="accent5"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2CF4C4B-AA86-CA60-7DB7-B53110DD82E7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>
          <a:xfrm flipV="1">
            <a:off x="7959969" y="3210784"/>
            <a:ext cx="831102" cy="11265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08C46A1-EB7B-CDF4-C9B4-5B35F8116C2A}"/>
              </a:ext>
            </a:extLst>
          </p:cNvPr>
          <p:cNvSpPr/>
          <p:nvPr/>
        </p:nvSpPr>
        <p:spPr>
          <a:xfrm>
            <a:off x="8791071" y="2870387"/>
            <a:ext cx="2970569" cy="680794"/>
          </a:xfrm>
          <a:prstGeom prst="rect">
            <a:avLst/>
          </a:prstGeom>
          <a:solidFill>
            <a:schemeClr val="accent5"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498062-CD09-5B79-BA4F-D97C74CCF75F}"/>
              </a:ext>
            </a:extLst>
          </p:cNvPr>
          <p:cNvSpPr/>
          <p:nvPr/>
        </p:nvSpPr>
        <p:spPr>
          <a:xfrm>
            <a:off x="6662972" y="3562329"/>
            <a:ext cx="1296998" cy="680560"/>
          </a:xfrm>
          <a:prstGeom prst="rect">
            <a:avLst/>
          </a:prstGeom>
          <a:solidFill>
            <a:schemeClr val="accent5">
              <a:lumMod val="5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C78F8F-7915-1567-1E5E-988B43148BDD}"/>
              </a:ext>
            </a:extLst>
          </p:cNvPr>
          <p:cNvSpPr/>
          <p:nvPr/>
        </p:nvSpPr>
        <p:spPr>
          <a:xfrm>
            <a:off x="8791072" y="3566806"/>
            <a:ext cx="2970569" cy="675197"/>
          </a:xfrm>
          <a:prstGeom prst="rect">
            <a:avLst/>
          </a:prstGeom>
          <a:solidFill>
            <a:schemeClr val="accent5">
              <a:lumMod val="5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672E49-2935-5D5D-84BE-A7A1C65FD93F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>
            <a:off x="7959970" y="3902609"/>
            <a:ext cx="831102" cy="1796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495EC64-71E7-50E5-AFAF-BAB5249CB611}"/>
              </a:ext>
            </a:extLst>
          </p:cNvPr>
          <p:cNvSpPr txBox="1"/>
          <p:nvPr/>
        </p:nvSpPr>
        <p:spPr>
          <a:xfrm>
            <a:off x="302618" y="1129914"/>
            <a:ext cx="4589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j-lt"/>
              </a:rPr>
              <a:t>Grouped Aggregation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7D57C5-D998-6DFB-0C70-5592C9611AE8}"/>
              </a:ext>
            </a:extLst>
          </p:cNvPr>
          <p:cNvSpPr txBox="1"/>
          <p:nvPr/>
        </p:nvSpPr>
        <p:spPr>
          <a:xfrm>
            <a:off x="7161670" y="1129914"/>
            <a:ext cx="4024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  <a:latin typeface="+mj-lt"/>
              </a:rPr>
              <a:t>Window Functions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449EE5C4-95B0-15D4-29A9-88B2261BCF63}"/>
              </a:ext>
            </a:extLst>
          </p:cNvPr>
          <p:cNvSpPr/>
          <p:nvPr/>
        </p:nvSpPr>
        <p:spPr>
          <a:xfrm>
            <a:off x="278370" y="4534985"/>
            <a:ext cx="4202193" cy="11140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Summary functions collapse each group to a single row containing one or more summary statistics. 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60460AF-8286-847B-3C87-AF2E7EE5D39C}"/>
              </a:ext>
            </a:extLst>
          </p:cNvPr>
          <p:cNvSpPr/>
          <p:nvPr/>
        </p:nvSpPr>
        <p:spPr>
          <a:xfrm>
            <a:off x="6391761" y="4534985"/>
            <a:ext cx="5461195" cy="11140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Summary functions compute the summary across each row’s window, with the result added to the original row.</a:t>
            </a:r>
          </a:p>
        </p:txBody>
      </p:sp>
    </p:spTree>
    <p:extLst>
      <p:ext uri="{BB962C8B-B14F-4D97-AF65-F5344CB8AC3E}">
        <p14:creationId xmlns:p14="http://schemas.microsoft.com/office/powerpoint/2010/main" val="183012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445D-E05D-D247-6AC3-3AF2FE84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and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F648-877A-170E-AD0E-F660E10AA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25625"/>
            <a:ext cx="1095292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The 80% Rule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Payoff.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Technology Agnostic.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Low Code.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Translate to Code.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0193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C52E-B60A-6869-CA64-1F992E974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Window functions amalgamate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mutation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aggregation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6FE3E-EE2C-A186-2C73-D645C340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117" y="2998788"/>
            <a:ext cx="3061883" cy="2126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6CAD99-B27D-C2BA-BD61-DDB8842D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95" y="2998788"/>
            <a:ext cx="1666919" cy="20580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7E309E-8793-E203-6F3F-01DF59CDDAEE}"/>
              </a:ext>
            </a:extLst>
          </p:cNvPr>
          <p:cNvSpPr/>
          <p:nvPr/>
        </p:nvSpPr>
        <p:spPr>
          <a:xfrm>
            <a:off x="899730" y="3251313"/>
            <a:ext cx="1303283" cy="449680"/>
          </a:xfrm>
          <a:prstGeom prst="rect">
            <a:avLst/>
          </a:prstGeom>
          <a:solidFill>
            <a:schemeClr val="accent5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C318C2-8C7A-B51B-4866-14A737C4054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203013" y="3468812"/>
            <a:ext cx="831102" cy="7341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51AB01A-A816-1089-A38A-11167DD6D346}"/>
              </a:ext>
            </a:extLst>
          </p:cNvPr>
          <p:cNvSpPr/>
          <p:nvPr/>
        </p:nvSpPr>
        <p:spPr>
          <a:xfrm>
            <a:off x="3034115" y="3242415"/>
            <a:ext cx="2970569" cy="452793"/>
          </a:xfrm>
          <a:prstGeom prst="rect">
            <a:avLst/>
          </a:prstGeom>
          <a:solidFill>
            <a:schemeClr val="accent5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B1EC4-05EE-1631-99D4-29630BACA33B}"/>
              </a:ext>
            </a:extLst>
          </p:cNvPr>
          <p:cNvSpPr/>
          <p:nvPr/>
        </p:nvSpPr>
        <p:spPr>
          <a:xfrm>
            <a:off x="899730" y="3700993"/>
            <a:ext cx="1303283" cy="680560"/>
          </a:xfrm>
          <a:prstGeom prst="rect">
            <a:avLst/>
          </a:prstGeom>
          <a:solidFill>
            <a:schemeClr val="accent5"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D525D6-D414-B424-3DF6-1D38431CA351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03013" y="4030008"/>
            <a:ext cx="831102" cy="11265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ACECE3-7947-62B4-E446-43F0059759D5}"/>
              </a:ext>
            </a:extLst>
          </p:cNvPr>
          <p:cNvSpPr/>
          <p:nvPr/>
        </p:nvSpPr>
        <p:spPr>
          <a:xfrm>
            <a:off x="3034115" y="3689611"/>
            <a:ext cx="2970569" cy="680794"/>
          </a:xfrm>
          <a:prstGeom prst="rect">
            <a:avLst/>
          </a:prstGeom>
          <a:solidFill>
            <a:schemeClr val="accent5"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D7BAD2-850E-9FBA-9022-98A0A861C6A2}"/>
              </a:ext>
            </a:extLst>
          </p:cNvPr>
          <p:cNvSpPr/>
          <p:nvPr/>
        </p:nvSpPr>
        <p:spPr>
          <a:xfrm>
            <a:off x="906016" y="4381553"/>
            <a:ext cx="1296998" cy="680560"/>
          </a:xfrm>
          <a:prstGeom prst="rect">
            <a:avLst/>
          </a:prstGeom>
          <a:solidFill>
            <a:schemeClr val="accent5">
              <a:lumMod val="5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78BE10-AA31-AF0A-B551-1F2C314AF6CC}"/>
              </a:ext>
            </a:extLst>
          </p:cNvPr>
          <p:cNvSpPr/>
          <p:nvPr/>
        </p:nvSpPr>
        <p:spPr>
          <a:xfrm>
            <a:off x="3034116" y="4386030"/>
            <a:ext cx="2970569" cy="675197"/>
          </a:xfrm>
          <a:prstGeom prst="rect">
            <a:avLst/>
          </a:prstGeom>
          <a:solidFill>
            <a:schemeClr val="accent5">
              <a:lumMod val="5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4417E7-B191-7FB8-E67F-D18AAF9AC60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2203014" y="4721833"/>
            <a:ext cx="831102" cy="1796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E4A327E-11FC-0C1B-9C8A-8C06D49B34B0}"/>
              </a:ext>
            </a:extLst>
          </p:cNvPr>
          <p:cNvSpPr/>
          <p:nvPr/>
        </p:nvSpPr>
        <p:spPr>
          <a:xfrm>
            <a:off x="7207122" y="2336007"/>
            <a:ext cx="4332191" cy="1325562"/>
          </a:xfrm>
          <a:prstGeom prst="wedgeRoundRectCallout">
            <a:avLst>
              <a:gd name="adj1" fmla="val -78456"/>
              <a:gd name="adj2" fmla="val 3977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Like </a:t>
            </a:r>
            <a:r>
              <a:rPr lang="en-US" b="1" dirty="0">
                <a:solidFill>
                  <a:srgbClr val="4472C4"/>
                </a:solidFill>
              </a:rPr>
              <a:t>MUTATE</a:t>
            </a:r>
            <a:r>
              <a:rPr lang="en-US" dirty="0">
                <a:solidFill>
                  <a:schemeClr val="tx1"/>
                </a:solidFill>
              </a:rPr>
              <a:t>, a window function creates a new column based on existing columns</a:t>
            </a:r>
          </a:p>
          <a:p>
            <a:pPr algn="ctr"/>
            <a:r>
              <a:rPr lang="en-US" b="1" i="1" dirty="0">
                <a:solidFill>
                  <a:schemeClr val="accent1"/>
                </a:solidFill>
              </a:rPr>
              <a:t>with one value per row</a:t>
            </a:r>
            <a:r>
              <a:rPr lang="en-US" b="1" i="1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2A80F138-4637-C3C6-A18D-9E9550E7EF57}"/>
              </a:ext>
            </a:extLst>
          </p:cNvPr>
          <p:cNvSpPr/>
          <p:nvPr/>
        </p:nvSpPr>
        <p:spPr>
          <a:xfrm>
            <a:off x="4575770" y="5661671"/>
            <a:ext cx="4078862" cy="865228"/>
          </a:xfrm>
          <a:prstGeom prst="wedgeRoundRectCallout">
            <a:avLst>
              <a:gd name="adj1" fmla="val -18882"/>
              <a:gd name="adj2" fmla="val -11927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Like </a:t>
            </a:r>
            <a:r>
              <a:rPr lang="en-US" b="1" dirty="0">
                <a:solidFill>
                  <a:srgbClr val="ED7D31"/>
                </a:solidFill>
              </a:rPr>
              <a:t>AGGREGATION</a:t>
            </a:r>
            <a:r>
              <a:rPr lang="en-US" dirty="0">
                <a:solidFill>
                  <a:schemeClr val="tx1"/>
                </a:solidFill>
              </a:rPr>
              <a:t>, a window function can summarize </a:t>
            </a:r>
            <a:r>
              <a:rPr lang="en-US" b="1" i="1" dirty="0">
                <a:solidFill>
                  <a:schemeClr val="accent2"/>
                </a:solidFill>
              </a:rPr>
              <a:t>across multiple rows</a:t>
            </a:r>
          </a:p>
        </p:txBody>
      </p:sp>
    </p:spTree>
    <p:extLst>
      <p:ext uri="{BB962C8B-B14F-4D97-AF65-F5344CB8AC3E}">
        <p14:creationId xmlns:p14="http://schemas.microsoft.com/office/powerpoint/2010/main" val="694663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0CBA-C051-C99B-C618-2ED69941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Window Functions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D34D13-764F-7F97-D397-370528C06E9D}"/>
              </a:ext>
            </a:extLst>
          </p:cNvPr>
          <p:cNvSpPr/>
          <p:nvPr/>
        </p:nvSpPr>
        <p:spPr>
          <a:xfrm>
            <a:off x="320310" y="2273858"/>
            <a:ext cx="2641376" cy="38922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Partition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EF7C74-B903-D800-AC2C-EBCDA5E84987}"/>
              </a:ext>
            </a:extLst>
          </p:cNvPr>
          <p:cNvSpPr/>
          <p:nvPr/>
        </p:nvSpPr>
        <p:spPr>
          <a:xfrm>
            <a:off x="3518011" y="2273861"/>
            <a:ext cx="2537529" cy="38922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Order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1FD363-C5D5-7EC1-843C-0A83B21B8541}"/>
              </a:ext>
            </a:extLst>
          </p:cNvPr>
          <p:cNvSpPr/>
          <p:nvPr/>
        </p:nvSpPr>
        <p:spPr>
          <a:xfrm>
            <a:off x="6611865" y="2273860"/>
            <a:ext cx="2399964" cy="38922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Frame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523CE7-136B-084E-C16A-BF4675261BAE}"/>
              </a:ext>
            </a:extLst>
          </p:cNvPr>
          <p:cNvSpPr/>
          <p:nvPr/>
        </p:nvSpPr>
        <p:spPr>
          <a:xfrm>
            <a:off x="9568154" y="2273858"/>
            <a:ext cx="2399964" cy="389226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Summary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FBA6F-B53D-AE9A-2252-204A1D362565}"/>
              </a:ext>
            </a:extLst>
          </p:cNvPr>
          <p:cNvSpPr txBox="1"/>
          <p:nvPr/>
        </p:nvSpPr>
        <p:spPr>
          <a:xfrm>
            <a:off x="427192" y="5445940"/>
            <a:ext cx="242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Each row is in one-and-only-one partition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DFB68-C426-9CFE-0FFB-000E2F51DEC5}"/>
              </a:ext>
            </a:extLst>
          </p:cNvPr>
          <p:cNvSpPr txBox="1"/>
          <p:nvPr/>
        </p:nvSpPr>
        <p:spPr>
          <a:xfrm>
            <a:off x="3518011" y="5445940"/>
            <a:ext cx="242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Rows are ordered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94319-C98B-920E-4A45-BC915EE87F6E}"/>
              </a:ext>
            </a:extLst>
          </p:cNvPr>
          <p:cNvSpPr txBox="1"/>
          <p:nvPr/>
        </p:nvSpPr>
        <p:spPr>
          <a:xfrm>
            <a:off x="6584218" y="5445939"/>
            <a:ext cx="242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Each row has a frame of other “close”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97DB3-2E82-BC63-DCCF-1184C083D03B}"/>
              </a:ext>
            </a:extLst>
          </p:cNvPr>
          <p:cNvSpPr txBox="1"/>
          <p:nvPr/>
        </p:nvSpPr>
        <p:spPr>
          <a:xfrm>
            <a:off x="9595801" y="5168941"/>
            <a:ext cx="2427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Summary method providing one value for each original row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10488-7EE0-9332-510C-30593004B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43" b="59804"/>
          <a:stretch/>
        </p:blipFill>
        <p:spPr>
          <a:xfrm>
            <a:off x="1911613" y="3644260"/>
            <a:ext cx="726593" cy="291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EC7E96-B4B9-7199-7574-126FFF433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60" b="31387"/>
          <a:stretch/>
        </p:blipFill>
        <p:spPr>
          <a:xfrm>
            <a:off x="1931408" y="4269755"/>
            <a:ext cx="726593" cy="291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936BAD-4F76-AF53-DDC5-1C8172051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92" b="2979"/>
          <a:stretch/>
        </p:blipFill>
        <p:spPr>
          <a:xfrm>
            <a:off x="1899443" y="4892633"/>
            <a:ext cx="726593" cy="288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C11016-0F14-AD20-B58C-CF4FEC63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0" y="3775928"/>
            <a:ext cx="726593" cy="10303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4E7289-C56B-5F9B-E81C-F8E7432AF4A2}"/>
              </a:ext>
            </a:extLst>
          </p:cNvPr>
          <p:cNvSpPr/>
          <p:nvPr/>
        </p:nvSpPr>
        <p:spPr>
          <a:xfrm>
            <a:off x="674662" y="3969050"/>
            <a:ext cx="557476" cy="222554"/>
          </a:xfrm>
          <a:prstGeom prst="rect">
            <a:avLst/>
          </a:prstGeom>
          <a:solidFill>
            <a:schemeClr val="accent5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EFB500-9909-3FC7-ACFF-31D97193AAF7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232138" y="3837483"/>
            <a:ext cx="661254" cy="242844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64840A2-A409-7661-7465-AD97145CB9E1}"/>
              </a:ext>
            </a:extLst>
          </p:cNvPr>
          <p:cNvSpPr/>
          <p:nvPr/>
        </p:nvSpPr>
        <p:spPr>
          <a:xfrm>
            <a:off x="1893392" y="3739597"/>
            <a:ext cx="726593" cy="195771"/>
          </a:xfrm>
          <a:prstGeom prst="rect">
            <a:avLst/>
          </a:prstGeom>
          <a:solidFill>
            <a:schemeClr val="accent5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49AED9-D3B6-6C95-06F6-B8A390A3A449}"/>
              </a:ext>
            </a:extLst>
          </p:cNvPr>
          <p:cNvSpPr/>
          <p:nvPr/>
        </p:nvSpPr>
        <p:spPr>
          <a:xfrm>
            <a:off x="664914" y="4191604"/>
            <a:ext cx="575697" cy="310768"/>
          </a:xfrm>
          <a:prstGeom prst="rect">
            <a:avLst/>
          </a:prstGeom>
          <a:solidFill>
            <a:schemeClr val="accent5"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B3FA60-6FA3-E58C-45E8-977AC40EA62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1240611" y="4346988"/>
            <a:ext cx="690798" cy="68832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3BB7B77-A6F9-984D-8E01-8FC2C90623A8}"/>
              </a:ext>
            </a:extLst>
          </p:cNvPr>
          <p:cNvSpPr/>
          <p:nvPr/>
        </p:nvSpPr>
        <p:spPr>
          <a:xfrm>
            <a:off x="1931409" y="4270777"/>
            <a:ext cx="708372" cy="290085"/>
          </a:xfrm>
          <a:prstGeom prst="rect">
            <a:avLst/>
          </a:prstGeom>
          <a:solidFill>
            <a:schemeClr val="accent5"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41503-0011-2025-BD89-E46C79237F2F}"/>
              </a:ext>
            </a:extLst>
          </p:cNvPr>
          <p:cNvSpPr/>
          <p:nvPr/>
        </p:nvSpPr>
        <p:spPr>
          <a:xfrm>
            <a:off x="664914" y="4502372"/>
            <a:ext cx="573964" cy="303922"/>
          </a:xfrm>
          <a:prstGeom prst="rect">
            <a:avLst/>
          </a:prstGeom>
          <a:solidFill>
            <a:schemeClr val="accent5">
              <a:lumMod val="5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5BF21-86D1-B70E-5F56-20D1F80F031F}"/>
              </a:ext>
            </a:extLst>
          </p:cNvPr>
          <p:cNvSpPr/>
          <p:nvPr/>
        </p:nvSpPr>
        <p:spPr>
          <a:xfrm>
            <a:off x="1899443" y="4892633"/>
            <a:ext cx="726595" cy="288814"/>
          </a:xfrm>
          <a:prstGeom prst="rect">
            <a:avLst/>
          </a:prstGeom>
          <a:solidFill>
            <a:schemeClr val="accent5">
              <a:lumMod val="5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98C0EC-2E2D-A819-38A7-9A3829E95AD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238878" y="4654333"/>
            <a:ext cx="660565" cy="382707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AE9EF0-F5F3-7ADF-B217-C888965B7498}"/>
              </a:ext>
            </a:extLst>
          </p:cNvPr>
          <p:cNvSpPr txBox="1"/>
          <p:nvPr/>
        </p:nvSpPr>
        <p:spPr>
          <a:xfrm>
            <a:off x="1030112" y="3065050"/>
            <a:ext cx="111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PARTITION BY </a:t>
            </a:r>
          </a:p>
          <a:p>
            <a:pPr algn="ctr"/>
            <a:r>
              <a:rPr lang="en-US" sz="1200" b="1" dirty="0">
                <a:solidFill>
                  <a:schemeClr val="accent1"/>
                </a:solidFill>
              </a:rPr>
              <a:t>Group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5921FF4-9933-475F-8963-800EDDC68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38" r="38723" b="59177"/>
          <a:stretch/>
        </p:blipFill>
        <p:spPr>
          <a:xfrm>
            <a:off x="4977316" y="3664503"/>
            <a:ext cx="891464" cy="25150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724DE8F-A10B-A11B-0C49-2C1BBA554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50" r="38723" b="31648"/>
          <a:stretch/>
        </p:blipFill>
        <p:spPr>
          <a:xfrm>
            <a:off x="5044903" y="4212291"/>
            <a:ext cx="891464" cy="37351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5BDE0C4-6FB2-FBF4-78E8-42E0C089A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63" r="38019" b="4563"/>
          <a:stretch/>
        </p:blipFill>
        <p:spPr>
          <a:xfrm>
            <a:off x="5048955" y="4752136"/>
            <a:ext cx="901702" cy="35282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0BEE83F-0340-3473-04AA-CCC90AD6F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41" b="59804"/>
          <a:stretch/>
        </p:blipFill>
        <p:spPr>
          <a:xfrm>
            <a:off x="3585134" y="3664503"/>
            <a:ext cx="954240" cy="2537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39841F0-9E91-F9C2-8221-272D72127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60" b="31387"/>
          <a:stretch/>
        </p:blipFill>
        <p:spPr>
          <a:xfrm>
            <a:off x="3610685" y="4212291"/>
            <a:ext cx="954240" cy="3823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AD2BEF6-F643-F0AA-D420-87541BE87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92" b="2979"/>
          <a:stretch/>
        </p:blipFill>
        <p:spPr>
          <a:xfrm>
            <a:off x="3596514" y="4742993"/>
            <a:ext cx="954240" cy="37930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2332199-D561-C8F6-AC12-B5311B578F95}"/>
              </a:ext>
            </a:extLst>
          </p:cNvPr>
          <p:cNvSpPr/>
          <p:nvPr/>
        </p:nvSpPr>
        <p:spPr>
          <a:xfrm>
            <a:off x="3566913" y="3664503"/>
            <a:ext cx="954239" cy="251503"/>
          </a:xfrm>
          <a:prstGeom prst="rect">
            <a:avLst/>
          </a:prstGeom>
          <a:solidFill>
            <a:srgbClr val="F8CBAD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5B3E3BF-67BB-07EC-0E9C-DD9FB79CDB60}"/>
              </a:ext>
            </a:extLst>
          </p:cNvPr>
          <p:cNvSpPr/>
          <p:nvPr/>
        </p:nvSpPr>
        <p:spPr>
          <a:xfrm>
            <a:off x="3592464" y="4213314"/>
            <a:ext cx="954239" cy="379302"/>
          </a:xfrm>
          <a:prstGeom prst="rect">
            <a:avLst/>
          </a:prstGeom>
          <a:solidFill>
            <a:srgbClr val="ED7D3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4FCB47F-A89C-D994-0ACD-F49D14AC9E4C}"/>
              </a:ext>
            </a:extLst>
          </p:cNvPr>
          <p:cNvSpPr/>
          <p:nvPr/>
        </p:nvSpPr>
        <p:spPr>
          <a:xfrm>
            <a:off x="3596516" y="4742992"/>
            <a:ext cx="954240" cy="379302"/>
          </a:xfrm>
          <a:prstGeom prst="rect">
            <a:avLst/>
          </a:prstGeom>
          <a:solidFill>
            <a:srgbClr val="843C0C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CC73C7-69E3-7127-C179-13613DE09EA2}"/>
              </a:ext>
            </a:extLst>
          </p:cNvPr>
          <p:cNvCxnSpPr>
            <a:cxnSpLocks/>
            <a:stCxn id="60" idx="3"/>
            <a:endCxn id="64" idx="1"/>
          </p:cNvCxnSpPr>
          <p:nvPr/>
        </p:nvCxnSpPr>
        <p:spPr>
          <a:xfrm flipV="1">
            <a:off x="4521152" y="3786842"/>
            <a:ext cx="438108" cy="3413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25DEFF3-9D4A-9965-E372-6117D5DAC97F}"/>
              </a:ext>
            </a:extLst>
          </p:cNvPr>
          <p:cNvSpPr/>
          <p:nvPr/>
        </p:nvSpPr>
        <p:spPr>
          <a:xfrm>
            <a:off x="4959260" y="3665504"/>
            <a:ext cx="909520" cy="242676"/>
          </a:xfrm>
          <a:prstGeom prst="rect">
            <a:avLst/>
          </a:prstGeom>
          <a:solidFill>
            <a:srgbClr val="F8CBAD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EE08A5-B166-A22B-5344-80B8953EE2D5}"/>
              </a:ext>
            </a:extLst>
          </p:cNvPr>
          <p:cNvCxnSpPr>
            <a:cxnSpLocks/>
            <a:stCxn id="61" idx="3"/>
            <a:endCxn id="66" idx="1"/>
          </p:cNvCxnSpPr>
          <p:nvPr/>
        </p:nvCxnSpPr>
        <p:spPr>
          <a:xfrm flipV="1">
            <a:off x="4546703" y="4395138"/>
            <a:ext cx="480144" cy="782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B1DEB43-AC94-A031-DAC8-53090B6F8A95}"/>
              </a:ext>
            </a:extLst>
          </p:cNvPr>
          <p:cNvSpPr/>
          <p:nvPr/>
        </p:nvSpPr>
        <p:spPr>
          <a:xfrm>
            <a:off x="5026847" y="4205487"/>
            <a:ext cx="934312" cy="379302"/>
          </a:xfrm>
          <a:prstGeom prst="rect">
            <a:avLst/>
          </a:prstGeom>
          <a:solidFill>
            <a:srgbClr val="ED7D31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C9BA140-B4EE-99A5-11F3-886533AA3274}"/>
              </a:ext>
            </a:extLst>
          </p:cNvPr>
          <p:cNvSpPr/>
          <p:nvPr/>
        </p:nvSpPr>
        <p:spPr>
          <a:xfrm>
            <a:off x="5006919" y="4752136"/>
            <a:ext cx="954240" cy="379302"/>
          </a:xfrm>
          <a:prstGeom prst="rect">
            <a:avLst/>
          </a:prstGeom>
          <a:solidFill>
            <a:srgbClr val="843C0C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0ADDC5-5842-368B-40C8-F7693E3BCD09}"/>
              </a:ext>
            </a:extLst>
          </p:cNvPr>
          <p:cNvCxnSpPr>
            <a:cxnSpLocks/>
            <a:stCxn id="62" idx="3"/>
            <a:endCxn id="67" idx="1"/>
          </p:cNvCxnSpPr>
          <p:nvPr/>
        </p:nvCxnSpPr>
        <p:spPr>
          <a:xfrm>
            <a:off x="4550756" y="4932643"/>
            <a:ext cx="456163" cy="9144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8D95A6A-6AD5-5D9E-08A2-34599B3447CB}"/>
              </a:ext>
            </a:extLst>
          </p:cNvPr>
          <p:cNvSpPr txBox="1"/>
          <p:nvPr/>
        </p:nvSpPr>
        <p:spPr>
          <a:xfrm>
            <a:off x="4350418" y="3059620"/>
            <a:ext cx="85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ORDER BY </a:t>
            </a:r>
          </a:p>
          <a:p>
            <a:pPr algn="ctr"/>
            <a:r>
              <a:rPr lang="en-US" sz="1200" b="1" dirty="0">
                <a:solidFill>
                  <a:schemeClr val="accent2"/>
                </a:solidFill>
              </a:rPr>
              <a:t>Data DESC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3BD616AD-F510-829E-8060-808EBCB56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73" b="69251"/>
          <a:stretch/>
        </p:blipFill>
        <p:spPr>
          <a:xfrm>
            <a:off x="8113897" y="3577472"/>
            <a:ext cx="803727" cy="119366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871D7D22-D23C-183C-0C5D-8547F0077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16" b="59810"/>
          <a:stretch/>
        </p:blipFill>
        <p:spPr>
          <a:xfrm>
            <a:off x="8109361" y="3734564"/>
            <a:ext cx="803727" cy="218837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C69EF9A-C26C-60DA-CBCF-C12A52F02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97" b="49133"/>
          <a:stretch/>
        </p:blipFill>
        <p:spPr>
          <a:xfrm>
            <a:off x="8085743" y="4030497"/>
            <a:ext cx="803727" cy="125997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2F2AC7F3-1D91-18E7-5E16-04F4EE452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97" b="40236"/>
          <a:stretch/>
        </p:blipFill>
        <p:spPr>
          <a:xfrm>
            <a:off x="8076224" y="4222733"/>
            <a:ext cx="803727" cy="225469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F869304-7631-9796-FC1A-205680C19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273" b="31339"/>
          <a:stretch/>
        </p:blipFill>
        <p:spPr>
          <a:xfrm>
            <a:off x="8076224" y="4499551"/>
            <a:ext cx="803727" cy="205574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D76030D7-22ED-5F4B-EE8A-1B88A6963C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563" b="20760"/>
          <a:stretch/>
        </p:blipFill>
        <p:spPr>
          <a:xfrm>
            <a:off x="8095447" y="4785418"/>
            <a:ext cx="803727" cy="119366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22EF040C-AD50-21F4-1F5B-D8816E80A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976" b="11450"/>
          <a:stretch/>
        </p:blipFill>
        <p:spPr>
          <a:xfrm>
            <a:off x="8104594" y="4934655"/>
            <a:ext cx="803727" cy="218837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9455A851-1F41-17FB-E742-12BD0940B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30" b="2596"/>
          <a:stretch/>
        </p:blipFill>
        <p:spPr>
          <a:xfrm>
            <a:off x="8090384" y="5195151"/>
            <a:ext cx="803727" cy="21883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A9828416-EB27-EC62-22BC-51ED6AEA6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51" b="60844"/>
          <a:stretch/>
        </p:blipFill>
        <p:spPr>
          <a:xfrm>
            <a:off x="6696408" y="3697606"/>
            <a:ext cx="803727" cy="20241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88B9AAF7-6E6A-03D1-65BE-533B988E6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51" b="29029"/>
          <a:stretch/>
        </p:blipFill>
        <p:spPr>
          <a:xfrm>
            <a:off x="6701897" y="4230454"/>
            <a:ext cx="803727" cy="359117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E9196384-282E-16A2-E185-7C14BE7DD4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880"/>
          <a:stretch/>
        </p:blipFill>
        <p:spPr>
          <a:xfrm>
            <a:off x="6725973" y="4794711"/>
            <a:ext cx="803727" cy="359117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649186E-DD1C-D3F3-0ABF-3EABA370BC7B}"/>
              </a:ext>
            </a:extLst>
          </p:cNvPr>
          <p:cNvSpPr/>
          <p:nvPr/>
        </p:nvSpPr>
        <p:spPr>
          <a:xfrm>
            <a:off x="6711179" y="3688513"/>
            <a:ext cx="788414" cy="45719"/>
          </a:xfrm>
          <a:prstGeom prst="rect">
            <a:avLst/>
          </a:prstGeom>
          <a:solidFill>
            <a:schemeClr val="accent5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005D2AE-1E77-D225-32A6-FD13C9124699}"/>
              </a:ext>
            </a:extLst>
          </p:cNvPr>
          <p:cNvSpPr/>
          <p:nvPr/>
        </p:nvSpPr>
        <p:spPr>
          <a:xfrm>
            <a:off x="6734984" y="4835658"/>
            <a:ext cx="788414" cy="48276"/>
          </a:xfrm>
          <a:prstGeom prst="rect">
            <a:avLst/>
          </a:prstGeom>
          <a:solidFill>
            <a:schemeClr val="accent5">
              <a:lumMod val="5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8E6F303-8154-C0BD-A022-EDDE5161806D}"/>
              </a:ext>
            </a:extLst>
          </p:cNvPr>
          <p:cNvSpPr txBox="1"/>
          <p:nvPr/>
        </p:nvSpPr>
        <p:spPr>
          <a:xfrm>
            <a:off x="7193109" y="3060455"/>
            <a:ext cx="118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ROWS </a:t>
            </a:r>
          </a:p>
          <a:p>
            <a:pPr algn="ct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1 PRECEDING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5C51F02-7FD2-0260-64DD-A4CBB4AE0FC8}"/>
              </a:ext>
            </a:extLst>
          </p:cNvPr>
          <p:cNvSpPr/>
          <p:nvPr/>
        </p:nvSpPr>
        <p:spPr>
          <a:xfrm>
            <a:off x="6696408" y="3694588"/>
            <a:ext cx="803185" cy="102170"/>
          </a:xfrm>
          <a:prstGeom prst="rect">
            <a:avLst/>
          </a:prstGeom>
          <a:solidFill>
            <a:schemeClr val="accent2">
              <a:lumMod val="40000"/>
              <a:lumOff val="60000"/>
              <a:alpha val="27843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570AEEE-DF6D-D84A-328A-70F63A84714A}"/>
              </a:ext>
            </a:extLst>
          </p:cNvPr>
          <p:cNvSpPr/>
          <p:nvPr/>
        </p:nvSpPr>
        <p:spPr>
          <a:xfrm>
            <a:off x="6705419" y="3811008"/>
            <a:ext cx="803727" cy="99313"/>
          </a:xfrm>
          <a:prstGeom prst="rect">
            <a:avLst/>
          </a:prstGeom>
          <a:solidFill>
            <a:srgbClr val="ED7D31">
              <a:alpha val="27843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6E09221-A791-EB6C-D542-60768BDA0AD1}"/>
              </a:ext>
            </a:extLst>
          </p:cNvPr>
          <p:cNvSpPr/>
          <p:nvPr/>
        </p:nvSpPr>
        <p:spPr>
          <a:xfrm>
            <a:off x="8107299" y="3744774"/>
            <a:ext cx="803727" cy="215431"/>
          </a:xfrm>
          <a:prstGeom prst="rect">
            <a:avLst/>
          </a:prstGeom>
          <a:solidFill>
            <a:srgbClr val="ED7D31">
              <a:alpha val="27843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091BF77-18FA-A950-1305-7D8F4C02CB62}"/>
              </a:ext>
            </a:extLst>
          </p:cNvPr>
          <p:cNvSpPr/>
          <p:nvPr/>
        </p:nvSpPr>
        <p:spPr>
          <a:xfrm>
            <a:off x="8090384" y="3587594"/>
            <a:ext cx="803727" cy="113331"/>
          </a:xfrm>
          <a:prstGeom prst="rect">
            <a:avLst/>
          </a:prstGeom>
          <a:solidFill>
            <a:schemeClr val="accent2">
              <a:lumMod val="40000"/>
              <a:lumOff val="60000"/>
              <a:alpha val="27843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65C1272-380B-1798-C115-C8EBE2421423}"/>
              </a:ext>
            </a:extLst>
          </p:cNvPr>
          <p:cNvCxnSpPr>
            <a:cxnSpLocks/>
            <a:stCxn id="148" idx="3"/>
            <a:endCxn id="151" idx="1"/>
          </p:cNvCxnSpPr>
          <p:nvPr/>
        </p:nvCxnSpPr>
        <p:spPr>
          <a:xfrm flipV="1">
            <a:off x="7499593" y="3644260"/>
            <a:ext cx="590791" cy="10141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2830F16-AABE-8E9C-A306-E1525F02C33D}"/>
              </a:ext>
            </a:extLst>
          </p:cNvPr>
          <p:cNvCxnSpPr>
            <a:cxnSpLocks/>
            <a:stCxn id="149" idx="3"/>
            <a:endCxn id="150" idx="1"/>
          </p:cNvCxnSpPr>
          <p:nvPr/>
        </p:nvCxnSpPr>
        <p:spPr>
          <a:xfrm flipV="1">
            <a:off x="7509146" y="3852490"/>
            <a:ext cx="598153" cy="817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EDB156D-30CE-F111-7959-E3450857DDF1}"/>
              </a:ext>
            </a:extLst>
          </p:cNvPr>
          <p:cNvSpPr/>
          <p:nvPr/>
        </p:nvSpPr>
        <p:spPr>
          <a:xfrm>
            <a:off x="6719920" y="4365538"/>
            <a:ext cx="784702" cy="108819"/>
          </a:xfrm>
          <a:prstGeom prst="rect">
            <a:avLst/>
          </a:prstGeom>
          <a:solidFill>
            <a:schemeClr val="accent2">
              <a:lumMod val="40000"/>
              <a:lumOff val="60000"/>
              <a:alpha val="27843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1DA00D3-09FC-8058-77A8-3572078CC2DC}"/>
              </a:ext>
            </a:extLst>
          </p:cNvPr>
          <p:cNvSpPr/>
          <p:nvPr/>
        </p:nvSpPr>
        <p:spPr>
          <a:xfrm>
            <a:off x="6710908" y="4459589"/>
            <a:ext cx="803727" cy="141273"/>
          </a:xfrm>
          <a:prstGeom prst="rect">
            <a:avLst/>
          </a:prstGeom>
          <a:solidFill>
            <a:srgbClr val="ED7D31">
              <a:alpha val="27843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C234BC6-4B0D-1F29-74F9-32E137294050}"/>
              </a:ext>
            </a:extLst>
          </p:cNvPr>
          <p:cNvSpPr/>
          <p:nvPr/>
        </p:nvSpPr>
        <p:spPr>
          <a:xfrm>
            <a:off x="8071455" y="4490420"/>
            <a:ext cx="803727" cy="204953"/>
          </a:xfrm>
          <a:prstGeom prst="rect">
            <a:avLst/>
          </a:prstGeom>
          <a:solidFill>
            <a:srgbClr val="ED7D31">
              <a:alpha val="27843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B009BE0-60C3-38B3-133B-9C6983A61450}"/>
              </a:ext>
            </a:extLst>
          </p:cNvPr>
          <p:cNvSpPr/>
          <p:nvPr/>
        </p:nvSpPr>
        <p:spPr>
          <a:xfrm>
            <a:off x="8076732" y="4223280"/>
            <a:ext cx="803727" cy="232502"/>
          </a:xfrm>
          <a:prstGeom prst="rect">
            <a:avLst/>
          </a:prstGeom>
          <a:solidFill>
            <a:schemeClr val="accent2">
              <a:lumMod val="40000"/>
              <a:lumOff val="60000"/>
              <a:alpha val="27843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2E96B62-C988-5591-7856-A6B2EDCAB3D8}"/>
              </a:ext>
            </a:extLst>
          </p:cNvPr>
          <p:cNvCxnSpPr>
            <a:cxnSpLocks/>
            <a:stCxn id="155" idx="3"/>
            <a:endCxn id="158" idx="1"/>
          </p:cNvCxnSpPr>
          <p:nvPr/>
        </p:nvCxnSpPr>
        <p:spPr>
          <a:xfrm flipV="1">
            <a:off x="7504622" y="4339531"/>
            <a:ext cx="572110" cy="8041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9EC89AD-C317-7319-43A0-12BC26B128E1}"/>
              </a:ext>
            </a:extLst>
          </p:cNvPr>
          <p:cNvCxnSpPr>
            <a:cxnSpLocks/>
            <a:stCxn id="156" idx="3"/>
            <a:endCxn id="157" idx="1"/>
          </p:cNvCxnSpPr>
          <p:nvPr/>
        </p:nvCxnSpPr>
        <p:spPr>
          <a:xfrm>
            <a:off x="7514635" y="4530226"/>
            <a:ext cx="556820" cy="62671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F164B187-463B-F8DD-8E01-2BEAC48312B7}"/>
              </a:ext>
            </a:extLst>
          </p:cNvPr>
          <p:cNvSpPr/>
          <p:nvPr/>
        </p:nvSpPr>
        <p:spPr>
          <a:xfrm>
            <a:off x="6722523" y="5060911"/>
            <a:ext cx="788414" cy="45719"/>
          </a:xfrm>
          <a:prstGeom prst="rect">
            <a:avLst/>
          </a:prstGeom>
          <a:solidFill>
            <a:schemeClr val="accent5">
              <a:lumMod val="40000"/>
              <a:lumOff val="60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DE40C88-D1B3-9C29-1F81-5A18912E69F8}"/>
              </a:ext>
            </a:extLst>
          </p:cNvPr>
          <p:cNvSpPr/>
          <p:nvPr/>
        </p:nvSpPr>
        <p:spPr>
          <a:xfrm>
            <a:off x="6722523" y="4902277"/>
            <a:ext cx="800875" cy="134764"/>
          </a:xfrm>
          <a:prstGeom prst="rect">
            <a:avLst/>
          </a:prstGeom>
          <a:solidFill>
            <a:schemeClr val="accent2">
              <a:lumMod val="40000"/>
              <a:lumOff val="60000"/>
              <a:alpha val="27843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1624BE5-0AFF-043B-A69E-D18BA00FAA80}"/>
              </a:ext>
            </a:extLst>
          </p:cNvPr>
          <p:cNvSpPr/>
          <p:nvPr/>
        </p:nvSpPr>
        <p:spPr>
          <a:xfrm>
            <a:off x="6747318" y="5024826"/>
            <a:ext cx="803727" cy="132413"/>
          </a:xfrm>
          <a:prstGeom prst="rect">
            <a:avLst/>
          </a:prstGeom>
          <a:solidFill>
            <a:srgbClr val="ED7D31">
              <a:alpha val="27843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E756E0E-DFE3-C01C-D6C2-80226099428F}"/>
              </a:ext>
            </a:extLst>
          </p:cNvPr>
          <p:cNvSpPr/>
          <p:nvPr/>
        </p:nvSpPr>
        <p:spPr>
          <a:xfrm>
            <a:off x="8090385" y="5216182"/>
            <a:ext cx="808790" cy="180608"/>
          </a:xfrm>
          <a:prstGeom prst="rect">
            <a:avLst/>
          </a:prstGeom>
          <a:solidFill>
            <a:srgbClr val="ED7D31">
              <a:alpha val="27843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2DE7EE9-275B-250B-C18C-2319F543B1C9}"/>
              </a:ext>
            </a:extLst>
          </p:cNvPr>
          <p:cNvSpPr/>
          <p:nvPr/>
        </p:nvSpPr>
        <p:spPr>
          <a:xfrm>
            <a:off x="8102521" y="4936129"/>
            <a:ext cx="780079" cy="217363"/>
          </a:xfrm>
          <a:prstGeom prst="rect">
            <a:avLst/>
          </a:prstGeom>
          <a:solidFill>
            <a:schemeClr val="accent2">
              <a:lumMod val="40000"/>
              <a:lumOff val="60000"/>
              <a:alpha val="27843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3FC24E9-5731-085B-1004-D742C619A75B}"/>
              </a:ext>
            </a:extLst>
          </p:cNvPr>
          <p:cNvCxnSpPr>
            <a:cxnSpLocks/>
            <a:stCxn id="162" idx="3"/>
            <a:endCxn id="165" idx="1"/>
          </p:cNvCxnSpPr>
          <p:nvPr/>
        </p:nvCxnSpPr>
        <p:spPr>
          <a:xfrm>
            <a:off x="7523398" y="4969659"/>
            <a:ext cx="579123" cy="7515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8434FBE-41E9-FF5E-1418-A49FD082AC6B}"/>
              </a:ext>
            </a:extLst>
          </p:cNvPr>
          <p:cNvCxnSpPr>
            <a:cxnSpLocks/>
            <a:stCxn id="163" idx="3"/>
            <a:endCxn id="164" idx="1"/>
          </p:cNvCxnSpPr>
          <p:nvPr/>
        </p:nvCxnSpPr>
        <p:spPr>
          <a:xfrm>
            <a:off x="7551045" y="5091033"/>
            <a:ext cx="539340" cy="21545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5F35636-C76D-357A-262D-03AAF075E013}"/>
              </a:ext>
            </a:extLst>
          </p:cNvPr>
          <p:cNvSpPr/>
          <p:nvPr/>
        </p:nvSpPr>
        <p:spPr>
          <a:xfrm>
            <a:off x="6710908" y="4241745"/>
            <a:ext cx="784702" cy="118081"/>
          </a:xfrm>
          <a:prstGeom prst="rect">
            <a:avLst/>
          </a:prstGeom>
          <a:solidFill>
            <a:schemeClr val="accent2">
              <a:lumMod val="40000"/>
              <a:lumOff val="60000"/>
              <a:alpha val="27843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71663F3-3A1E-2B10-2579-F43968912D8C}"/>
              </a:ext>
            </a:extLst>
          </p:cNvPr>
          <p:cNvSpPr/>
          <p:nvPr/>
        </p:nvSpPr>
        <p:spPr>
          <a:xfrm>
            <a:off x="8071455" y="4019237"/>
            <a:ext cx="785210" cy="153044"/>
          </a:xfrm>
          <a:prstGeom prst="rect">
            <a:avLst/>
          </a:prstGeom>
          <a:solidFill>
            <a:schemeClr val="accent2">
              <a:lumMod val="40000"/>
              <a:lumOff val="60000"/>
              <a:alpha val="27843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731F8B5-B67E-E2BB-2A40-8A1C03468F9B}"/>
              </a:ext>
            </a:extLst>
          </p:cNvPr>
          <p:cNvCxnSpPr>
            <a:cxnSpLocks/>
            <a:stCxn id="168" idx="3"/>
            <a:endCxn id="169" idx="1"/>
          </p:cNvCxnSpPr>
          <p:nvPr/>
        </p:nvCxnSpPr>
        <p:spPr>
          <a:xfrm flipV="1">
            <a:off x="7495610" y="4095759"/>
            <a:ext cx="575845" cy="205027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BF148BE-0546-1A71-8A65-D3B30D77D7A0}"/>
              </a:ext>
            </a:extLst>
          </p:cNvPr>
          <p:cNvSpPr/>
          <p:nvPr/>
        </p:nvSpPr>
        <p:spPr>
          <a:xfrm>
            <a:off x="6725167" y="4803245"/>
            <a:ext cx="803727" cy="110922"/>
          </a:xfrm>
          <a:prstGeom prst="rect">
            <a:avLst/>
          </a:prstGeom>
          <a:solidFill>
            <a:schemeClr val="accent2">
              <a:lumMod val="40000"/>
              <a:lumOff val="60000"/>
              <a:alpha val="27843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0A42FD5-0E34-2191-6860-4C57A701B19F}"/>
              </a:ext>
            </a:extLst>
          </p:cNvPr>
          <p:cNvSpPr/>
          <p:nvPr/>
        </p:nvSpPr>
        <p:spPr>
          <a:xfrm>
            <a:off x="8104594" y="4776423"/>
            <a:ext cx="766649" cy="128361"/>
          </a:xfrm>
          <a:prstGeom prst="rect">
            <a:avLst/>
          </a:prstGeom>
          <a:solidFill>
            <a:schemeClr val="accent2">
              <a:lumMod val="40000"/>
              <a:lumOff val="60000"/>
              <a:alpha val="27843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4DB759F-DA4A-8E94-1E3C-3D4903266E4B}"/>
              </a:ext>
            </a:extLst>
          </p:cNvPr>
          <p:cNvCxnSpPr>
            <a:cxnSpLocks/>
            <a:stCxn id="171" idx="3"/>
            <a:endCxn id="172" idx="1"/>
          </p:cNvCxnSpPr>
          <p:nvPr/>
        </p:nvCxnSpPr>
        <p:spPr>
          <a:xfrm flipV="1">
            <a:off x="7528894" y="4840604"/>
            <a:ext cx="575700" cy="18102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5" name="Picture 254">
            <a:extLst>
              <a:ext uri="{FF2B5EF4-FFF2-40B4-BE49-F238E27FC236}">
                <a16:creationId xmlns:a16="http://schemas.microsoft.com/office/drawing/2014/main" id="{3ED18878-8BD6-00A4-AF71-60F3DFA79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2557" y="3418650"/>
            <a:ext cx="990276" cy="1602684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070ADB9C-5271-1CCD-F489-0BBF06E39339}"/>
              </a:ext>
            </a:extLst>
          </p:cNvPr>
          <p:cNvSpPr txBox="1"/>
          <p:nvPr/>
        </p:nvSpPr>
        <p:spPr>
          <a:xfrm>
            <a:off x="10331974" y="3100895"/>
            <a:ext cx="88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F0"/>
                </a:solidFill>
              </a:rPr>
              <a:t>SUM(Data)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99259E5-2302-DD35-DFEC-2C871346F9A5}"/>
              </a:ext>
            </a:extLst>
          </p:cNvPr>
          <p:cNvSpPr/>
          <p:nvPr/>
        </p:nvSpPr>
        <p:spPr>
          <a:xfrm>
            <a:off x="6334699" y="1905918"/>
            <a:ext cx="2996588" cy="4527933"/>
          </a:xfrm>
          <a:prstGeom prst="rect">
            <a:avLst/>
          </a:prstGeom>
          <a:solidFill>
            <a:srgbClr val="FFFFFF">
              <a:alpha val="737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ounded Rectangular Callout 257">
            <a:extLst>
              <a:ext uri="{FF2B5EF4-FFF2-40B4-BE49-F238E27FC236}">
                <a16:creationId xmlns:a16="http://schemas.microsoft.com/office/drawing/2014/main" id="{A71C76CE-B4E1-EBBC-26E8-C03F6192332D}"/>
              </a:ext>
            </a:extLst>
          </p:cNvPr>
          <p:cNvSpPr/>
          <p:nvPr/>
        </p:nvSpPr>
        <p:spPr>
          <a:xfrm>
            <a:off x="8771371" y="6369094"/>
            <a:ext cx="1356700" cy="428953"/>
          </a:xfrm>
          <a:prstGeom prst="wedgeRoundRectCallout">
            <a:avLst>
              <a:gd name="adj1" fmla="val -42931"/>
              <a:gd name="adj2" fmla="val -1157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DSCI 325</a:t>
            </a:r>
          </a:p>
        </p:txBody>
      </p:sp>
    </p:spTree>
    <p:extLst>
      <p:ext uri="{BB962C8B-B14F-4D97-AF65-F5344CB8AC3E}">
        <p14:creationId xmlns:p14="http://schemas.microsoft.com/office/powerpoint/2010/main" val="332179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2EFD968-0839-8BB2-5D93-57443D45CB30}"/>
              </a:ext>
            </a:extLst>
          </p:cNvPr>
          <p:cNvSpPr/>
          <p:nvPr/>
        </p:nvSpPr>
        <p:spPr>
          <a:xfrm>
            <a:off x="113995" y="1510477"/>
            <a:ext cx="1272858" cy="549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default order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AEC504B-A6D2-B3FC-D1DD-4209AE97FA42}"/>
              </a:ext>
            </a:extLst>
          </p:cNvPr>
          <p:cNvGrpSpPr/>
          <p:nvPr/>
        </p:nvGrpSpPr>
        <p:grpSpPr>
          <a:xfrm>
            <a:off x="1747464" y="2917021"/>
            <a:ext cx="4441469" cy="1757145"/>
            <a:chOff x="1511143" y="2561370"/>
            <a:chExt cx="4441469" cy="1757145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C220CD8-3BA6-20AE-0DFE-D0560DBFC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2825" y="2844918"/>
              <a:ext cx="1040540" cy="147359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8FBC8DB-3D52-E204-EA9F-365F7967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1803" y="2810883"/>
              <a:ext cx="1046652" cy="14842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5CCE60-9263-8734-C7C4-225335789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1143" y="2810884"/>
              <a:ext cx="1046652" cy="148423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3EDD46-9674-5B16-7BEB-8323E72FFC9B}"/>
                </a:ext>
              </a:extLst>
            </p:cNvPr>
            <p:cNvSpPr/>
            <p:nvPr/>
          </p:nvSpPr>
          <p:spPr>
            <a:xfrm>
              <a:off x="1709265" y="3132864"/>
              <a:ext cx="806678" cy="1155559"/>
            </a:xfrm>
            <a:prstGeom prst="rect">
              <a:avLst/>
            </a:prstGeom>
            <a:solidFill>
              <a:schemeClr val="accent5">
                <a:alpha val="2588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CEFEBC-43A5-426D-3420-88903272905F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 flipV="1">
              <a:off x="2515943" y="3710643"/>
              <a:ext cx="858740" cy="1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CA870C-5029-CE05-F741-CF2CC2C883EB}"/>
                </a:ext>
              </a:extLst>
            </p:cNvPr>
            <p:cNvSpPr/>
            <p:nvPr/>
          </p:nvSpPr>
          <p:spPr>
            <a:xfrm>
              <a:off x="3374683" y="3132863"/>
              <a:ext cx="853772" cy="1155559"/>
            </a:xfrm>
            <a:prstGeom prst="rect">
              <a:avLst/>
            </a:prstGeom>
            <a:solidFill>
              <a:schemeClr val="accent5">
                <a:alpha val="2588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954124-4820-637A-AA62-0A66A7EBE20D}"/>
                </a:ext>
              </a:extLst>
            </p:cNvPr>
            <p:cNvSpPr txBox="1"/>
            <p:nvPr/>
          </p:nvSpPr>
          <p:spPr>
            <a:xfrm>
              <a:off x="2336213" y="2561370"/>
              <a:ext cx="1161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</a:rPr>
                <a:t>PARTITION BY </a:t>
              </a:r>
            </a:p>
            <a:p>
              <a:pPr algn="ctr"/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</a:rPr>
                <a:t>()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9BA0FB-6EAA-E713-7185-7CA9DD4B5F2D}"/>
                </a:ext>
              </a:extLst>
            </p:cNvPr>
            <p:cNvCxnSpPr>
              <a:cxnSpLocks/>
              <a:stCxn id="28" idx="3"/>
              <a:endCxn id="31" idx="1"/>
            </p:cNvCxnSpPr>
            <p:nvPr/>
          </p:nvCxnSpPr>
          <p:spPr>
            <a:xfrm flipV="1">
              <a:off x="4228455" y="3709803"/>
              <a:ext cx="871773" cy="84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27EDE29-AB64-309F-DA41-704C62A26454}"/>
                </a:ext>
              </a:extLst>
            </p:cNvPr>
            <p:cNvSpPr/>
            <p:nvPr/>
          </p:nvSpPr>
          <p:spPr>
            <a:xfrm>
              <a:off x="5100228" y="3124488"/>
              <a:ext cx="852384" cy="1170630"/>
            </a:xfrm>
            <a:prstGeom prst="rect">
              <a:avLst/>
            </a:prstGeom>
            <a:solidFill>
              <a:schemeClr val="accent5">
                <a:alpha val="2588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DC897D-37FD-CD97-9AF3-BC635CD03C71}"/>
                </a:ext>
              </a:extLst>
            </p:cNvPr>
            <p:cNvSpPr txBox="1"/>
            <p:nvPr/>
          </p:nvSpPr>
          <p:spPr>
            <a:xfrm>
              <a:off x="4116648" y="2598888"/>
              <a:ext cx="903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ORDER BY </a:t>
              </a:r>
            </a:p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Data ASC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D1F6DAA-30C2-ED78-6309-5712EB752EA5}"/>
              </a:ext>
            </a:extLst>
          </p:cNvPr>
          <p:cNvGrpSpPr/>
          <p:nvPr/>
        </p:nvGrpSpPr>
        <p:grpSpPr>
          <a:xfrm>
            <a:off x="1745415" y="749972"/>
            <a:ext cx="4460797" cy="1762814"/>
            <a:chOff x="1509092" y="135158"/>
            <a:chExt cx="4460797" cy="17628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F374C4-3A28-F3F6-50D6-64A53C26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237" y="412601"/>
              <a:ext cx="1046652" cy="148423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DC85D0-5B1A-8993-538D-9411142D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9840" y="412601"/>
              <a:ext cx="1046652" cy="148423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FA6C754-476F-5864-5CE0-DA25BDF8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092" y="412602"/>
              <a:ext cx="1046652" cy="148423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3929D1-DD1D-5B17-97D7-DC60AF4CF9E2}"/>
                </a:ext>
              </a:extLst>
            </p:cNvPr>
            <p:cNvSpPr/>
            <p:nvPr/>
          </p:nvSpPr>
          <p:spPr>
            <a:xfrm>
              <a:off x="1700018" y="654773"/>
              <a:ext cx="855400" cy="1242063"/>
            </a:xfrm>
            <a:prstGeom prst="rect">
              <a:avLst/>
            </a:prstGeom>
            <a:solidFill>
              <a:schemeClr val="accent5">
                <a:alpha val="2588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CA7171-EC8F-9725-5D2F-95878CC142A2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 flipV="1">
              <a:off x="2555418" y="1255021"/>
              <a:ext cx="865323" cy="20784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F4EBA-C3F2-CA72-0970-BA1737731BA0}"/>
                </a:ext>
              </a:extLst>
            </p:cNvPr>
            <p:cNvSpPr/>
            <p:nvPr/>
          </p:nvSpPr>
          <p:spPr>
            <a:xfrm>
              <a:off x="3420741" y="654772"/>
              <a:ext cx="855399" cy="1200497"/>
            </a:xfrm>
            <a:prstGeom prst="rect">
              <a:avLst/>
            </a:prstGeom>
            <a:solidFill>
              <a:schemeClr val="accent5">
                <a:alpha val="2588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34CEFD-F01E-33D9-D56F-C03051F1346F}"/>
                </a:ext>
              </a:extLst>
            </p:cNvPr>
            <p:cNvSpPr txBox="1"/>
            <p:nvPr/>
          </p:nvSpPr>
          <p:spPr>
            <a:xfrm>
              <a:off x="2374746" y="178808"/>
              <a:ext cx="11001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</a:rPr>
                <a:t>PARTITION BY </a:t>
              </a:r>
            </a:p>
            <a:p>
              <a:pPr algn="ctr"/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</a:rPr>
                <a:t>()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37D49C3-C3DC-D435-DF7F-9335F6B3578F}"/>
                </a:ext>
              </a:extLst>
            </p:cNvPr>
            <p:cNvCxnSpPr>
              <a:cxnSpLocks/>
              <a:stCxn id="23" idx="3"/>
              <a:endCxn id="36" idx="1"/>
            </p:cNvCxnSpPr>
            <p:nvPr/>
          </p:nvCxnSpPr>
          <p:spPr>
            <a:xfrm>
              <a:off x="4276140" y="1255021"/>
              <a:ext cx="820695" cy="42703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2290BC-E967-73C2-2141-32DFD5E626B0}"/>
                </a:ext>
              </a:extLst>
            </p:cNvPr>
            <p:cNvSpPr/>
            <p:nvPr/>
          </p:nvSpPr>
          <p:spPr>
            <a:xfrm>
              <a:off x="5096835" y="697475"/>
              <a:ext cx="855777" cy="1200497"/>
            </a:xfrm>
            <a:prstGeom prst="rect">
              <a:avLst/>
            </a:prstGeom>
            <a:solidFill>
              <a:schemeClr val="accent5">
                <a:alpha val="2588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B3E0EC-9ADB-FDDF-7A77-8EE5C33ADA2A}"/>
                </a:ext>
              </a:extLst>
            </p:cNvPr>
            <p:cNvSpPr txBox="1"/>
            <p:nvPr/>
          </p:nvSpPr>
          <p:spPr>
            <a:xfrm>
              <a:off x="4190738" y="135158"/>
              <a:ext cx="8557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ORDER BY </a:t>
              </a:r>
            </a:p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()</a:t>
              </a: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1BFFDD7-9589-D719-B829-87CF1EE75ACD}"/>
              </a:ext>
            </a:extLst>
          </p:cNvPr>
          <p:cNvSpPr/>
          <p:nvPr/>
        </p:nvSpPr>
        <p:spPr>
          <a:xfrm>
            <a:off x="122772" y="3634609"/>
            <a:ext cx="1272858" cy="549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ascending order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FC4D92D9-DD3F-5A05-95C8-747A0E11052C}"/>
              </a:ext>
            </a:extLst>
          </p:cNvPr>
          <p:cNvSpPr/>
          <p:nvPr/>
        </p:nvSpPr>
        <p:spPr>
          <a:xfrm>
            <a:off x="113995" y="5562708"/>
            <a:ext cx="1314711" cy="549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descending order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8331C70-E21A-A241-A5E7-32E61131BCCE}"/>
              </a:ext>
            </a:extLst>
          </p:cNvPr>
          <p:cNvGrpSpPr/>
          <p:nvPr/>
        </p:nvGrpSpPr>
        <p:grpSpPr>
          <a:xfrm>
            <a:off x="1738219" y="5014653"/>
            <a:ext cx="4441469" cy="1713207"/>
            <a:chOff x="1501896" y="5015510"/>
            <a:chExt cx="4441469" cy="171320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F6E7DA7-6180-5D78-3081-E7B51074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6713" y="5244483"/>
              <a:ext cx="1046652" cy="148423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6EE9420-0CC9-DE89-DF60-05B8336B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2556" y="5244482"/>
              <a:ext cx="1046652" cy="148423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C01E1F3-E217-3D1E-0749-298883CA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896" y="5244483"/>
              <a:ext cx="1046652" cy="1484234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14A721F-923B-91AF-16B3-C18A5076200A}"/>
                </a:ext>
              </a:extLst>
            </p:cNvPr>
            <p:cNvSpPr/>
            <p:nvPr/>
          </p:nvSpPr>
          <p:spPr>
            <a:xfrm>
              <a:off x="1700018" y="5566463"/>
              <a:ext cx="806678" cy="1155559"/>
            </a:xfrm>
            <a:prstGeom prst="rect">
              <a:avLst/>
            </a:prstGeom>
            <a:solidFill>
              <a:schemeClr val="accent5">
                <a:alpha val="2588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DF1BE8B-E03F-8908-4BF2-E56CDD9E4C68}"/>
                </a:ext>
              </a:extLst>
            </p:cNvPr>
            <p:cNvCxnSpPr>
              <a:cxnSpLocks/>
              <a:stCxn id="61" idx="3"/>
              <a:endCxn id="63" idx="1"/>
            </p:cNvCxnSpPr>
            <p:nvPr/>
          </p:nvCxnSpPr>
          <p:spPr>
            <a:xfrm flipV="1">
              <a:off x="2506696" y="6144242"/>
              <a:ext cx="858740" cy="1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6753579-43E1-2139-122E-2A2063C0679F}"/>
                </a:ext>
              </a:extLst>
            </p:cNvPr>
            <p:cNvSpPr/>
            <p:nvPr/>
          </p:nvSpPr>
          <p:spPr>
            <a:xfrm>
              <a:off x="3365436" y="5566462"/>
              <a:ext cx="853772" cy="1155559"/>
            </a:xfrm>
            <a:prstGeom prst="rect">
              <a:avLst/>
            </a:prstGeom>
            <a:solidFill>
              <a:schemeClr val="accent5">
                <a:alpha val="2588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407BCD-9821-DA57-A81D-100380DA0030}"/>
                </a:ext>
              </a:extLst>
            </p:cNvPr>
            <p:cNvSpPr txBox="1"/>
            <p:nvPr/>
          </p:nvSpPr>
          <p:spPr>
            <a:xfrm>
              <a:off x="2273519" y="5015510"/>
              <a:ext cx="1161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</a:rPr>
                <a:t>PARTITION BY </a:t>
              </a:r>
            </a:p>
            <a:p>
              <a:pPr algn="ctr"/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</a:rPr>
                <a:t>()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EA5BCB8-093D-F018-E03C-79CE569B8478}"/>
                </a:ext>
              </a:extLst>
            </p:cNvPr>
            <p:cNvCxnSpPr>
              <a:cxnSpLocks/>
              <a:stCxn id="63" idx="3"/>
              <a:endCxn id="66" idx="1"/>
            </p:cNvCxnSpPr>
            <p:nvPr/>
          </p:nvCxnSpPr>
          <p:spPr>
            <a:xfrm flipV="1">
              <a:off x="4219208" y="6143402"/>
              <a:ext cx="871773" cy="84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AE7E68-959E-6A49-2643-2E72CDDEDEEF}"/>
                </a:ext>
              </a:extLst>
            </p:cNvPr>
            <p:cNvSpPr/>
            <p:nvPr/>
          </p:nvSpPr>
          <p:spPr>
            <a:xfrm>
              <a:off x="5090981" y="5558087"/>
              <a:ext cx="852384" cy="1170630"/>
            </a:xfrm>
            <a:prstGeom prst="rect">
              <a:avLst/>
            </a:prstGeom>
            <a:solidFill>
              <a:schemeClr val="accent5">
                <a:alpha val="2588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C65084-D487-5E43-6E00-FFB9E2691435}"/>
                </a:ext>
              </a:extLst>
            </p:cNvPr>
            <p:cNvSpPr txBox="1"/>
            <p:nvPr/>
          </p:nvSpPr>
          <p:spPr>
            <a:xfrm>
              <a:off x="4134813" y="5021927"/>
              <a:ext cx="903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ORDER BY </a:t>
              </a:r>
            </a:p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Data DESC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AF6150F-81CC-E7B6-367E-9A29D04B3CCE}"/>
              </a:ext>
            </a:extLst>
          </p:cNvPr>
          <p:cNvGrpSpPr/>
          <p:nvPr/>
        </p:nvGrpSpPr>
        <p:grpSpPr>
          <a:xfrm>
            <a:off x="7259342" y="720447"/>
            <a:ext cx="4818663" cy="1792060"/>
            <a:chOff x="7259342" y="104776"/>
            <a:chExt cx="4818663" cy="179206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8BC114C-9016-165E-B58B-3BC75AFBD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441" b="59804"/>
            <a:stretch/>
          </p:blipFill>
          <p:spPr>
            <a:xfrm>
              <a:off x="11009252" y="514025"/>
              <a:ext cx="1046652" cy="278366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D749977-E190-97E7-1245-98A1F9C9F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360" b="31387"/>
            <a:stretch/>
          </p:blipFill>
          <p:spPr>
            <a:xfrm>
              <a:off x="10996813" y="891467"/>
              <a:ext cx="1046652" cy="419339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111B003-7050-8138-E029-164B64071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992" b="2979"/>
            <a:stretch/>
          </p:blipFill>
          <p:spPr>
            <a:xfrm>
              <a:off x="11031353" y="1478499"/>
              <a:ext cx="1046652" cy="41603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5DEBC2D-3D9A-2C56-580D-C899DCA33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441" b="59804"/>
            <a:stretch/>
          </p:blipFill>
          <p:spPr>
            <a:xfrm>
              <a:off x="9120560" y="525694"/>
              <a:ext cx="1046652" cy="278366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AD85BF6-AB13-F702-0128-5AD9E1D9F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360" b="31387"/>
            <a:stretch/>
          </p:blipFill>
          <p:spPr>
            <a:xfrm>
              <a:off x="9120560" y="891467"/>
              <a:ext cx="1046652" cy="41933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872FD29-304B-C2C6-D9E7-44D69E0A5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992" b="2979"/>
            <a:stretch/>
          </p:blipFill>
          <p:spPr>
            <a:xfrm>
              <a:off x="9120559" y="1454214"/>
              <a:ext cx="1046652" cy="41603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7DB902A-2AF0-4AF0-9DDB-ADCF44E25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9342" y="412601"/>
              <a:ext cx="1046652" cy="1484235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AB63B0-8D30-0C6C-12CE-84FB5F084BF5}"/>
                </a:ext>
              </a:extLst>
            </p:cNvPr>
            <p:cNvSpPr/>
            <p:nvPr/>
          </p:nvSpPr>
          <p:spPr>
            <a:xfrm>
              <a:off x="7451049" y="733387"/>
              <a:ext cx="803041" cy="271497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DC663DD-927C-7FE4-A31F-9E53FF8B382A}"/>
                </a:ext>
              </a:extLst>
            </p:cNvPr>
            <p:cNvCxnSpPr>
              <a:cxnSpLocks/>
              <a:stCxn id="87" idx="3"/>
              <a:endCxn id="89" idx="1"/>
            </p:cNvCxnSpPr>
            <p:nvPr/>
          </p:nvCxnSpPr>
          <p:spPr>
            <a:xfrm flipV="1">
              <a:off x="8254090" y="662383"/>
              <a:ext cx="848249" cy="206753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81D858C-0D4F-147A-5C22-2EAD7B3EDD29}"/>
                </a:ext>
              </a:extLst>
            </p:cNvPr>
            <p:cNvSpPr/>
            <p:nvPr/>
          </p:nvSpPr>
          <p:spPr>
            <a:xfrm>
              <a:off x="9102339" y="525695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3E7C2AF-FA34-732A-6F86-33777C2FFD2D}"/>
                </a:ext>
              </a:extLst>
            </p:cNvPr>
            <p:cNvSpPr/>
            <p:nvPr/>
          </p:nvSpPr>
          <p:spPr>
            <a:xfrm>
              <a:off x="7391723" y="1000021"/>
              <a:ext cx="862367" cy="456254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D2DA6F5-8F84-821C-479A-EEE85A3ED544}"/>
                </a:ext>
              </a:extLst>
            </p:cNvPr>
            <p:cNvCxnSpPr>
              <a:cxnSpLocks/>
              <a:stCxn id="90" idx="3"/>
              <a:endCxn id="92" idx="1"/>
            </p:cNvCxnSpPr>
            <p:nvPr/>
          </p:nvCxnSpPr>
          <p:spPr>
            <a:xfrm flipV="1">
              <a:off x="8254090" y="1098007"/>
              <a:ext cx="848249" cy="130141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22E47C1-E4B8-B23A-A5F7-BBE7424703E8}"/>
                </a:ext>
              </a:extLst>
            </p:cNvPr>
            <p:cNvSpPr/>
            <p:nvPr/>
          </p:nvSpPr>
          <p:spPr>
            <a:xfrm>
              <a:off x="9102339" y="892490"/>
              <a:ext cx="1046652" cy="411033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92D3EE8-AA69-6154-1560-3354445809A7}"/>
                </a:ext>
              </a:extLst>
            </p:cNvPr>
            <p:cNvSpPr/>
            <p:nvPr/>
          </p:nvSpPr>
          <p:spPr>
            <a:xfrm>
              <a:off x="7436930" y="1456275"/>
              <a:ext cx="817160" cy="410663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44C03EA-141C-12F7-3A4C-32C75B09B25E}"/>
                </a:ext>
              </a:extLst>
            </p:cNvPr>
            <p:cNvSpPr/>
            <p:nvPr/>
          </p:nvSpPr>
          <p:spPr>
            <a:xfrm>
              <a:off x="9120561" y="1454215"/>
              <a:ext cx="1046652" cy="407654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1F6F7A6-6EC3-80F7-B828-82D8E8F7887C}"/>
                </a:ext>
              </a:extLst>
            </p:cNvPr>
            <p:cNvCxnSpPr>
              <a:cxnSpLocks/>
              <a:stCxn id="93" idx="3"/>
              <a:endCxn id="94" idx="1"/>
            </p:cNvCxnSpPr>
            <p:nvPr/>
          </p:nvCxnSpPr>
          <p:spPr>
            <a:xfrm flipV="1">
              <a:off x="8254090" y="1658042"/>
              <a:ext cx="866471" cy="3565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99CA0A9-8E62-D192-5E85-D77A2BFA8C78}"/>
                </a:ext>
              </a:extLst>
            </p:cNvPr>
            <p:cNvSpPr txBox="1"/>
            <p:nvPr/>
          </p:nvSpPr>
          <p:spPr>
            <a:xfrm>
              <a:off x="8097776" y="167745"/>
              <a:ext cx="12462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PARTITION BY </a:t>
              </a:r>
            </a:p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Group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C64BC0F-16AE-EF46-586A-18A67685A1C8}"/>
                </a:ext>
              </a:extLst>
            </p:cNvPr>
            <p:cNvCxnSpPr>
              <a:cxnSpLocks/>
              <a:stCxn id="89" idx="3"/>
              <a:endCxn id="98" idx="1"/>
            </p:cNvCxnSpPr>
            <p:nvPr/>
          </p:nvCxnSpPr>
          <p:spPr>
            <a:xfrm flipV="1">
              <a:off x="10148991" y="650714"/>
              <a:ext cx="849702" cy="11669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A0AC51F-5225-EAAB-5AE0-B17C9322D2E7}"/>
                </a:ext>
              </a:extLst>
            </p:cNvPr>
            <p:cNvSpPr/>
            <p:nvPr/>
          </p:nvSpPr>
          <p:spPr>
            <a:xfrm>
              <a:off x="10998693" y="514026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8D9E087-4053-15D2-7E57-5C1EB64D0DEE}"/>
                </a:ext>
              </a:extLst>
            </p:cNvPr>
            <p:cNvCxnSpPr>
              <a:cxnSpLocks/>
              <a:stCxn id="92" idx="3"/>
              <a:endCxn id="100" idx="1"/>
            </p:cNvCxnSpPr>
            <p:nvPr/>
          </p:nvCxnSpPr>
          <p:spPr>
            <a:xfrm>
              <a:off x="10148991" y="1098007"/>
              <a:ext cx="837263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80D6B95-AB15-92A6-ACCF-293AF32E57BC}"/>
                </a:ext>
              </a:extLst>
            </p:cNvPr>
            <p:cNvSpPr/>
            <p:nvPr/>
          </p:nvSpPr>
          <p:spPr>
            <a:xfrm>
              <a:off x="10986254" y="892490"/>
              <a:ext cx="1046652" cy="411033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C1713D1-21D4-9ABA-5DDD-50801D3C58FE}"/>
                </a:ext>
              </a:extLst>
            </p:cNvPr>
            <p:cNvSpPr/>
            <p:nvPr/>
          </p:nvSpPr>
          <p:spPr>
            <a:xfrm>
              <a:off x="10996813" y="1478940"/>
              <a:ext cx="1046652" cy="407654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C5B220C-11CB-0B6A-D8A5-1712BA7A1D4A}"/>
                </a:ext>
              </a:extLst>
            </p:cNvPr>
            <p:cNvCxnSpPr>
              <a:cxnSpLocks/>
              <a:stCxn id="94" idx="3"/>
              <a:endCxn id="101" idx="1"/>
            </p:cNvCxnSpPr>
            <p:nvPr/>
          </p:nvCxnSpPr>
          <p:spPr>
            <a:xfrm>
              <a:off x="10167213" y="1658042"/>
              <a:ext cx="829600" cy="24725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CE93E1E-2D1C-FCE7-814A-E9FCDC82B30C}"/>
                </a:ext>
              </a:extLst>
            </p:cNvPr>
            <p:cNvSpPr txBox="1"/>
            <p:nvPr/>
          </p:nvSpPr>
          <p:spPr>
            <a:xfrm>
              <a:off x="10106110" y="104776"/>
              <a:ext cx="951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ORDER BY </a:t>
              </a:r>
            </a:p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()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A712A11-6549-2BD7-F84B-31B7D6274193}"/>
              </a:ext>
            </a:extLst>
          </p:cNvPr>
          <p:cNvGrpSpPr/>
          <p:nvPr/>
        </p:nvGrpSpPr>
        <p:grpSpPr>
          <a:xfrm>
            <a:off x="7294410" y="2854052"/>
            <a:ext cx="4849013" cy="1846144"/>
            <a:chOff x="7294412" y="2497544"/>
            <a:chExt cx="4849013" cy="1846144"/>
          </a:xfrm>
        </p:grpSpPr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5E0C53A5-1450-B3FE-F4B8-1EFF6DDF6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7880"/>
            <a:stretch/>
          </p:blipFill>
          <p:spPr>
            <a:xfrm>
              <a:off x="11066421" y="3867347"/>
              <a:ext cx="1066083" cy="476341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C1ACEA84-FF21-7B64-5301-B0868E2B2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851" b="29029"/>
            <a:stretch/>
          </p:blipFill>
          <p:spPr>
            <a:xfrm>
              <a:off x="11036187" y="3288297"/>
              <a:ext cx="1066082" cy="476341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2C038AB5-F9AD-0A8C-96C6-84164A026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051" b="60844"/>
            <a:stretch/>
          </p:blipFill>
          <p:spPr>
            <a:xfrm>
              <a:off x="11057915" y="2897372"/>
              <a:ext cx="1085510" cy="273376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9011CC3-A7C6-F099-9AE5-0580AF940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441" b="59804"/>
            <a:stretch/>
          </p:blipFill>
          <p:spPr>
            <a:xfrm>
              <a:off x="9155630" y="2918462"/>
              <a:ext cx="1046652" cy="278366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D478FFBB-08B2-5997-034C-A2A2AFBC9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360" b="31387"/>
            <a:stretch/>
          </p:blipFill>
          <p:spPr>
            <a:xfrm>
              <a:off x="9155630" y="3284235"/>
              <a:ext cx="1046652" cy="419339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02095E3E-7D69-C449-AEF2-BE26BE4AF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992" b="2979"/>
            <a:stretch/>
          </p:blipFill>
          <p:spPr>
            <a:xfrm>
              <a:off x="9155629" y="3846982"/>
              <a:ext cx="1046652" cy="416035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1E0B25D4-6AF5-2DBC-2765-3B0B04C69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412" y="2805369"/>
              <a:ext cx="1046652" cy="1484235"/>
            </a:xfrm>
            <a:prstGeom prst="rect">
              <a:avLst/>
            </a:prstGeom>
          </p:spPr>
        </p:pic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9041C47-99ED-CB1D-80AF-AC2121CDCB59}"/>
                </a:ext>
              </a:extLst>
            </p:cNvPr>
            <p:cNvSpPr/>
            <p:nvPr/>
          </p:nvSpPr>
          <p:spPr>
            <a:xfrm>
              <a:off x="7486119" y="3126155"/>
              <a:ext cx="803041" cy="271497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707395A-F959-D7B4-3429-56ED4D10FE54}"/>
                </a:ext>
              </a:extLst>
            </p:cNvPr>
            <p:cNvCxnSpPr>
              <a:cxnSpLocks/>
              <a:stCxn id="145" idx="3"/>
              <a:endCxn id="147" idx="1"/>
            </p:cNvCxnSpPr>
            <p:nvPr/>
          </p:nvCxnSpPr>
          <p:spPr>
            <a:xfrm flipV="1">
              <a:off x="8289160" y="3055151"/>
              <a:ext cx="848249" cy="206753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4F6AF47-FD53-5538-3FC9-6C05B310F888}"/>
                </a:ext>
              </a:extLst>
            </p:cNvPr>
            <p:cNvSpPr/>
            <p:nvPr/>
          </p:nvSpPr>
          <p:spPr>
            <a:xfrm>
              <a:off x="9137409" y="2918463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491703D-7FF6-4486-0605-70567B5B9797}"/>
                </a:ext>
              </a:extLst>
            </p:cNvPr>
            <p:cNvSpPr/>
            <p:nvPr/>
          </p:nvSpPr>
          <p:spPr>
            <a:xfrm>
              <a:off x="7426793" y="3392789"/>
              <a:ext cx="862367" cy="456254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F8FE5F3-4DDC-10AE-4BF1-42CB6191E449}"/>
                </a:ext>
              </a:extLst>
            </p:cNvPr>
            <p:cNvCxnSpPr>
              <a:cxnSpLocks/>
              <a:stCxn id="148" idx="3"/>
              <a:endCxn id="150" idx="1"/>
            </p:cNvCxnSpPr>
            <p:nvPr/>
          </p:nvCxnSpPr>
          <p:spPr>
            <a:xfrm flipV="1">
              <a:off x="8289160" y="3490775"/>
              <a:ext cx="848249" cy="130141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F087BB4-707A-E926-6495-593A6A3C3E8E}"/>
                </a:ext>
              </a:extLst>
            </p:cNvPr>
            <p:cNvSpPr/>
            <p:nvPr/>
          </p:nvSpPr>
          <p:spPr>
            <a:xfrm>
              <a:off x="9137409" y="3285258"/>
              <a:ext cx="1046652" cy="411033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4202A9D-2E86-9605-E4B9-185B05F2D2D4}"/>
                </a:ext>
              </a:extLst>
            </p:cNvPr>
            <p:cNvSpPr/>
            <p:nvPr/>
          </p:nvSpPr>
          <p:spPr>
            <a:xfrm>
              <a:off x="7472000" y="3849043"/>
              <a:ext cx="817160" cy="410663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A11BEDA-CD0E-81E0-3D34-45D0F64F785F}"/>
                </a:ext>
              </a:extLst>
            </p:cNvPr>
            <p:cNvSpPr/>
            <p:nvPr/>
          </p:nvSpPr>
          <p:spPr>
            <a:xfrm>
              <a:off x="9155631" y="3846983"/>
              <a:ext cx="1046652" cy="407654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1104483-CFC4-AD26-55CA-0F3A875B89EF}"/>
                </a:ext>
              </a:extLst>
            </p:cNvPr>
            <p:cNvCxnSpPr>
              <a:cxnSpLocks/>
              <a:stCxn id="151" idx="3"/>
              <a:endCxn id="152" idx="1"/>
            </p:cNvCxnSpPr>
            <p:nvPr/>
          </p:nvCxnSpPr>
          <p:spPr>
            <a:xfrm flipV="1">
              <a:off x="8289160" y="4050810"/>
              <a:ext cx="866471" cy="3565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D526F9C-66A6-CB4E-670C-09D498CD0CE3}"/>
                </a:ext>
              </a:extLst>
            </p:cNvPr>
            <p:cNvSpPr txBox="1"/>
            <p:nvPr/>
          </p:nvSpPr>
          <p:spPr>
            <a:xfrm>
              <a:off x="8132846" y="2560513"/>
              <a:ext cx="12462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PARTITION BY </a:t>
              </a:r>
            </a:p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Group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2946ECA-C47A-3980-D2B4-1EE8982A6123}"/>
                </a:ext>
              </a:extLst>
            </p:cNvPr>
            <p:cNvCxnSpPr>
              <a:cxnSpLocks/>
              <a:stCxn id="147" idx="3"/>
              <a:endCxn id="156" idx="1"/>
            </p:cNvCxnSpPr>
            <p:nvPr/>
          </p:nvCxnSpPr>
          <p:spPr>
            <a:xfrm flipV="1">
              <a:off x="10184061" y="3033804"/>
              <a:ext cx="871556" cy="21347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9E6E47A-56A3-41E4-29BD-93E45612141D}"/>
                </a:ext>
              </a:extLst>
            </p:cNvPr>
            <p:cNvSpPr/>
            <p:nvPr/>
          </p:nvSpPr>
          <p:spPr>
            <a:xfrm>
              <a:off x="11055617" y="2897116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A48670E1-D041-8962-B2F4-D18B50F207AB}"/>
                </a:ext>
              </a:extLst>
            </p:cNvPr>
            <p:cNvCxnSpPr>
              <a:cxnSpLocks/>
              <a:stCxn id="150" idx="3"/>
              <a:endCxn id="158" idx="1"/>
            </p:cNvCxnSpPr>
            <p:nvPr/>
          </p:nvCxnSpPr>
          <p:spPr>
            <a:xfrm>
              <a:off x="10184061" y="3490775"/>
              <a:ext cx="863356" cy="37109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357B278-3259-65E8-DAF4-2E56B5E8A05D}"/>
                </a:ext>
              </a:extLst>
            </p:cNvPr>
            <p:cNvSpPr/>
            <p:nvPr/>
          </p:nvSpPr>
          <p:spPr>
            <a:xfrm>
              <a:off x="11047417" y="3274264"/>
              <a:ext cx="1046652" cy="507239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8945140-0B6F-4BE0-4FB7-AC4D066BB30A}"/>
                </a:ext>
              </a:extLst>
            </p:cNvPr>
            <p:cNvSpPr/>
            <p:nvPr/>
          </p:nvSpPr>
          <p:spPr>
            <a:xfrm>
              <a:off x="11055617" y="3861883"/>
              <a:ext cx="1057456" cy="467811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75FDAB11-A9CE-B800-D3C9-31F4CAD83BAB}"/>
                </a:ext>
              </a:extLst>
            </p:cNvPr>
            <p:cNvCxnSpPr>
              <a:cxnSpLocks/>
              <a:stCxn id="152" idx="3"/>
              <a:endCxn id="159" idx="1"/>
            </p:cNvCxnSpPr>
            <p:nvPr/>
          </p:nvCxnSpPr>
          <p:spPr>
            <a:xfrm>
              <a:off x="10202283" y="4050810"/>
              <a:ext cx="853334" cy="44979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9DD2A21-BBFD-F817-4DFB-A0EF641E0344}"/>
                </a:ext>
              </a:extLst>
            </p:cNvPr>
            <p:cNvSpPr txBox="1"/>
            <p:nvPr/>
          </p:nvSpPr>
          <p:spPr>
            <a:xfrm>
              <a:off x="10141180" y="2497544"/>
              <a:ext cx="951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ORDER BY </a:t>
              </a:r>
            </a:p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Data ASC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1AF8B5A-72E4-2A56-9007-A3C6B69F82C1}"/>
              </a:ext>
            </a:extLst>
          </p:cNvPr>
          <p:cNvGrpSpPr/>
          <p:nvPr/>
        </p:nvGrpSpPr>
        <p:grpSpPr>
          <a:xfrm>
            <a:off x="7294410" y="4940706"/>
            <a:ext cx="4818663" cy="1792060"/>
            <a:chOff x="7294410" y="4940706"/>
            <a:chExt cx="4818663" cy="1792060"/>
          </a:xfrm>
        </p:grpSpPr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95B86B92-09E6-A644-3F28-30AF66C3D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9363" r="38019" b="4563"/>
            <a:stretch/>
          </p:blipFill>
          <p:spPr>
            <a:xfrm>
              <a:off x="11060439" y="6298525"/>
              <a:ext cx="1041830" cy="407654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CB82EFC5-8018-A06B-5201-BA7831D84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750" r="38723" b="31648"/>
            <a:stretch/>
          </p:blipFill>
          <p:spPr>
            <a:xfrm>
              <a:off x="11047417" y="5721054"/>
              <a:ext cx="983936" cy="412255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F3605087-F949-652B-CF41-EDD51170A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2238" r="38723" b="59177"/>
            <a:stretch/>
          </p:blipFill>
          <p:spPr>
            <a:xfrm>
              <a:off x="11033659" y="5341574"/>
              <a:ext cx="972959" cy="274494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0D1D884C-43F8-9FA1-9EB3-45B11411B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441" b="59804"/>
            <a:stretch/>
          </p:blipFill>
          <p:spPr>
            <a:xfrm>
              <a:off x="9155628" y="5361624"/>
              <a:ext cx="1046652" cy="278366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11C3DECB-FCD1-560C-A2CA-D95B1CCD2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360" b="31387"/>
            <a:stretch/>
          </p:blipFill>
          <p:spPr>
            <a:xfrm>
              <a:off x="9155628" y="5727397"/>
              <a:ext cx="1046652" cy="419339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C0BC3DDC-EA9D-74A8-3457-D1802F21A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992" b="2979"/>
            <a:stretch/>
          </p:blipFill>
          <p:spPr>
            <a:xfrm>
              <a:off x="9155627" y="6290144"/>
              <a:ext cx="1046652" cy="41603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F1397675-3DCB-3205-3D53-58605219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410" y="5248531"/>
              <a:ext cx="1046652" cy="1484235"/>
            </a:xfrm>
            <a:prstGeom prst="rect">
              <a:avLst/>
            </a:prstGeom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8C906E3-C929-A2BA-989D-E82645BD2275}"/>
                </a:ext>
              </a:extLst>
            </p:cNvPr>
            <p:cNvSpPr/>
            <p:nvPr/>
          </p:nvSpPr>
          <p:spPr>
            <a:xfrm>
              <a:off x="7486117" y="5569317"/>
              <a:ext cx="803041" cy="271497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B0D2C8B8-21AB-F969-F03F-1E8D2861792B}"/>
                </a:ext>
              </a:extLst>
            </p:cNvPr>
            <p:cNvCxnSpPr>
              <a:cxnSpLocks/>
              <a:stCxn id="169" idx="3"/>
              <a:endCxn id="171" idx="1"/>
            </p:cNvCxnSpPr>
            <p:nvPr/>
          </p:nvCxnSpPr>
          <p:spPr>
            <a:xfrm flipV="1">
              <a:off x="8289158" y="5498313"/>
              <a:ext cx="848249" cy="206753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B02A23B-6DEA-300D-433D-F872EE0043C4}"/>
                </a:ext>
              </a:extLst>
            </p:cNvPr>
            <p:cNvSpPr/>
            <p:nvPr/>
          </p:nvSpPr>
          <p:spPr>
            <a:xfrm>
              <a:off x="9137407" y="5361625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0C23CEA-559D-BE6A-EE26-7AADFAAF28E0}"/>
                </a:ext>
              </a:extLst>
            </p:cNvPr>
            <p:cNvSpPr/>
            <p:nvPr/>
          </p:nvSpPr>
          <p:spPr>
            <a:xfrm>
              <a:off x="7426791" y="5835951"/>
              <a:ext cx="862367" cy="456254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A2F61D38-4514-F6A5-1016-B5043FD8C792}"/>
                </a:ext>
              </a:extLst>
            </p:cNvPr>
            <p:cNvCxnSpPr>
              <a:cxnSpLocks/>
              <a:stCxn id="172" idx="3"/>
              <a:endCxn id="174" idx="1"/>
            </p:cNvCxnSpPr>
            <p:nvPr/>
          </p:nvCxnSpPr>
          <p:spPr>
            <a:xfrm flipV="1">
              <a:off x="8289158" y="5933937"/>
              <a:ext cx="848249" cy="130141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2A7EBD1-A42E-8726-83A8-8962BD5D7A66}"/>
                </a:ext>
              </a:extLst>
            </p:cNvPr>
            <p:cNvSpPr/>
            <p:nvPr/>
          </p:nvSpPr>
          <p:spPr>
            <a:xfrm>
              <a:off x="9137407" y="5728420"/>
              <a:ext cx="1046652" cy="411033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285BDE6-B97A-7AAD-C175-746FBFFD87FC}"/>
                </a:ext>
              </a:extLst>
            </p:cNvPr>
            <p:cNvSpPr/>
            <p:nvPr/>
          </p:nvSpPr>
          <p:spPr>
            <a:xfrm>
              <a:off x="7471998" y="6292205"/>
              <a:ext cx="817160" cy="410663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43D22C4-F567-3FB9-8E91-F828BBAA688E}"/>
                </a:ext>
              </a:extLst>
            </p:cNvPr>
            <p:cNvSpPr/>
            <p:nvPr/>
          </p:nvSpPr>
          <p:spPr>
            <a:xfrm>
              <a:off x="9155629" y="6290145"/>
              <a:ext cx="1046652" cy="407654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73CBE939-4CAA-C375-BE4D-09292D7ED088}"/>
                </a:ext>
              </a:extLst>
            </p:cNvPr>
            <p:cNvCxnSpPr>
              <a:cxnSpLocks/>
              <a:stCxn id="175" idx="3"/>
              <a:endCxn id="176" idx="1"/>
            </p:cNvCxnSpPr>
            <p:nvPr/>
          </p:nvCxnSpPr>
          <p:spPr>
            <a:xfrm flipV="1">
              <a:off x="8289158" y="6493972"/>
              <a:ext cx="866471" cy="3565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7512B03-FBDB-F2DE-0A4A-4BB050CCAB75}"/>
                </a:ext>
              </a:extLst>
            </p:cNvPr>
            <p:cNvSpPr txBox="1"/>
            <p:nvPr/>
          </p:nvSpPr>
          <p:spPr>
            <a:xfrm>
              <a:off x="8132844" y="5003675"/>
              <a:ext cx="12462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PARTITION BY </a:t>
              </a:r>
            </a:p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Group</a:t>
              </a: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C2B76755-D6DF-7ED9-516E-6243B038C2A6}"/>
                </a:ext>
              </a:extLst>
            </p:cNvPr>
            <p:cNvCxnSpPr>
              <a:cxnSpLocks/>
              <a:stCxn id="171" idx="3"/>
              <a:endCxn id="180" idx="1"/>
            </p:cNvCxnSpPr>
            <p:nvPr/>
          </p:nvCxnSpPr>
          <p:spPr>
            <a:xfrm flipV="1">
              <a:off x="10184059" y="5479380"/>
              <a:ext cx="832787" cy="18933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39AC983-22FA-D989-6F54-963569CF56BC}"/>
                </a:ext>
              </a:extLst>
            </p:cNvPr>
            <p:cNvSpPr/>
            <p:nvPr/>
          </p:nvSpPr>
          <p:spPr>
            <a:xfrm>
              <a:off x="11016846" y="5342692"/>
              <a:ext cx="1046652" cy="273376"/>
            </a:xfrm>
            <a:prstGeom prst="rect">
              <a:avLst/>
            </a:prstGeom>
            <a:solidFill>
              <a:srgbClr val="F8CBAD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5527148-5A90-7012-4290-C284E387EA2B}"/>
                </a:ext>
              </a:extLst>
            </p:cNvPr>
            <p:cNvCxnSpPr>
              <a:cxnSpLocks/>
              <a:stCxn id="174" idx="3"/>
              <a:endCxn id="182" idx="1"/>
            </p:cNvCxnSpPr>
            <p:nvPr/>
          </p:nvCxnSpPr>
          <p:spPr>
            <a:xfrm flipV="1">
              <a:off x="10184059" y="5922969"/>
              <a:ext cx="863358" cy="10968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AB55B49-9B2D-D51E-0AB5-8045EA167949}"/>
                </a:ext>
              </a:extLst>
            </p:cNvPr>
            <p:cNvSpPr/>
            <p:nvPr/>
          </p:nvSpPr>
          <p:spPr>
            <a:xfrm>
              <a:off x="11047417" y="5719142"/>
              <a:ext cx="1065656" cy="407654"/>
            </a:xfrm>
            <a:prstGeom prst="rect">
              <a:avLst/>
            </a:prstGeom>
            <a:solidFill>
              <a:srgbClr val="ED7D31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068DC10-EB26-E9DB-69EF-D2D7E443E380}"/>
                </a:ext>
              </a:extLst>
            </p:cNvPr>
            <p:cNvSpPr/>
            <p:nvPr/>
          </p:nvSpPr>
          <p:spPr>
            <a:xfrm>
              <a:off x="11066421" y="6280397"/>
              <a:ext cx="1046652" cy="407654"/>
            </a:xfrm>
            <a:prstGeom prst="rect">
              <a:avLst/>
            </a:prstGeom>
            <a:solidFill>
              <a:srgbClr val="843C0C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12E1CD3B-7C32-3D03-C856-DEE866F76686}"/>
                </a:ext>
              </a:extLst>
            </p:cNvPr>
            <p:cNvCxnSpPr>
              <a:cxnSpLocks/>
              <a:stCxn id="176" idx="3"/>
              <a:endCxn id="183" idx="1"/>
            </p:cNvCxnSpPr>
            <p:nvPr/>
          </p:nvCxnSpPr>
          <p:spPr>
            <a:xfrm flipV="1">
              <a:off x="10202281" y="6484224"/>
              <a:ext cx="864140" cy="9748"/>
            </a:xfrm>
            <a:prstGeom prst="straightConnector1">
              <a:avLst/>
            </a:prstGeom>
            <a:ln w="571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2AE1A7C-FB73-95EB-BB42-259038BD4141}"/>
                </a:ext>
              </a:extLst>
            </p:cNvPr>
            <p:cNvSpPr txBox="1"/>
            <p:nvPr/>
          </p:nvSpPr>
          <p:spPr>
            <a:xfrm>
              <a:off x="10141178" y="4940706"/>
              <a:ext cx="951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ORDER BY </a:t>
              </a:r>
            </a:p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Data DESC</a:t>
              </a:r>
            </a:p>
          </p:txBody>
        </p:sp>
      </p:grp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ADF38F4-148C-6BEE-E8D3-C3238B848CBA}"/>
              </a:ext>
            </a:extLst>
          </p:cNvPr>
          <p:cNvCxnSpPr>
            <a:cxnSpLocks/>
          </p:cNvCxnSpPr>
          <p:nvPr/>
        </p:nvCxnSpPr>
        <p:spPr>
          <a:xfrm>
            <a:off x="159305" y="2708705"/>
            <a:ext cx="1187204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D47151D-1DC6-B79E-0779-A77416A99B58}"/>
              </a:ext>
            </a:extLst>
          </p:cNvPr>
          <p:cNvCxnSpPr>
            <a:cxnSpLocks/>
          </p:cNvCxnSpPr>
          <p:nvPr/>
        </p:nvCxnSpPr>
        <p:spPr>
          <a:xfrm>
            <a:off x="205957" y="4949357"/>
            <a:ext cx="1187204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5F3B1C68-7474-2DA4-D34D-17FAC5A532B0}"/>
              </a:ext>
            </a:extLst>
          </p:cNvPr>
          <p:cNvSpPr/>
          <p:nvPr/>
        </p:nvSpPr>
        <p:spPr>
          <a:xfrm>
            <a:off x="3305021" y="133240"/>
            <a:ext cx="1272858" cy="549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default partition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EE61EBCC-B76F-5964-52EF-CDD7249D2384}"/>
              </a:ext>
            </a:extLst>
          </p:cNvPr>
          <p:cNvSpPr/>
          <p:nvPr/>
        </p:nvSpPr>
        <p:spPr>
          <a:xfrm>
            <a:off x="8728585" y="163215"/>
            <a:ext cx="1749213" cy="549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User-defined partition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0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63A1-01A1-8A1B-FD6C-55FEAA4F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7B50-2C31-2179-885F-F68B0C93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86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Example – Rank numbers in Prep</a:t>
            </a:r>
            <a:br>
              <a:rPr lang="en-US" dirty="0"/>
            </a:br>
            <a:r>
              <a:rPr lang="en-US" sz="2700" dirty="0"/>
              <a:t>Rank of all rows </a:t>
            </a:r>
            <a:r>
              <a:rPr lang="en-US" sz="2700" dirty="0">
                <a:solidFill>
                  <a:schemeClr val="accent2"/>
                </a:solidFill>
              </a:rPr>
              <a:t>ordered by </a:t>
            </a:r>
            <a:r>
              <a:rPr lang="en-US" sz="2700" b="1" dirty="0">
                <a:solidFill>
                  <a:schemeClr val="accent2"/>
                </a:solidFill>
              </a:rPr>
              <a:t>Data ASC</a:t>
            </a:r>
            <a:r>
              <a:rPr lang="en-US" sz="2700" dirty="0"/>
              <a:t>, both</a:t>
            </a:r>
            <a:r>
              <a:rPr lang="en-US" sz="2700" dirty="0">
                <a:solidFill>
                  <a:schemeClr val="accent2"/>
                </a:solidFill>
              </a:rPr>
              <a:t> </a:t>
            </a:r>
            <a:r>
              <a:rPr lang="en-US" sz="2700" dirty="0">
                <a:solidFill>
                  <a:schemeClr val="accent1"/>
                </a:solidFill>
              </a:rPr>
              <a:t>Overall</a:t>
            </a:r>
            <a:r>
              <a:rPr lang="en-US" sz="2700" dirty="0">
                <a:solidFill>
                  <a:schemeClr val="accent2"/>
                </a:solidFill>
              </a:rPr>
              <a:t> </a:t>
            </a:r>
            <a:r>
              <a:rPr lang="en-US" sz="2700" dirty="0"/>
              <a:t>and</a:t>
            </a:r>
            <a:r>
              <a:rPr lang="en-US" sz="2700" dirty="0">
                <a:solidFill>
                  <a:schemeClr val="accent2"/>
                </a:solidFill>
              </a:rPr>
              <a:t> </a:t>
            </a:r>
            <a:r>
              <a:rPr lang="en-US" sz="2700" dirty="0">
                <a:solidFill>
                  <a:srgbClr val="00B0F0"/>
                </a:solidFill>
              </a:rPr>
              <a:t>by Group</a:t>
            </a:r>
            <a:endParaRPr lang="en-US" sz="27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60CF7-2A8F-C6D4-FACD-B92F0E479B9B}"/>
              </a:ext>
            </a:extLst>
          </p:cNvPr>
          <p:cNvSpPr txBox="1"/>
          <p:nvPr/>
        </p:nvSpPr>
        <p:spPr>
          <a:xfrm>
            <a:off x="497039" y="2424245"/>
            <a:ext cx="1363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Overall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F62CE-FBCC-9AB6-9E31-998FD18F2409}"/>
              </a:ext>
            </a:extLst>
          </p:cNvPr>
          <p:cNvSpPr txBox="1"/>
          <p:nvPr/>
        </p:nvSpPr>
        <p:spPr>
          <a:xfrm>
            <a:off x="132965" y="5157718"/>
            <a:ext cx="1727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By Group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C42E6F-029A-1E57-A852-C3F6DA78F53C}"/>
              </a:ext>
            </a:extLst>
          </p:cNvPr>
          <p:cNvCxnSpPr/>
          <p:nvPr/>
        </p:nvCxnSpPr>
        <p:spPr>
          <a:xfrm>
            <a:off x="369651" y="4093097"/>
            <a:ext cx="11663464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89464F-4FA1-881D-9442-4D495B085F76}"/>
              </a:ext>
            </a:extLst>
          </p:cNvPr>
          <p:cNvSpPr txBox="1"/>
          <p:nvPr/>
        </p:nvSpPr>
        <p:spPr>
          <a:xfrm>
            <a:off x="9582255" y="2254967"/>
            <a:ext cx="245086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Steps.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Order by Data ASC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RANK()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3E0B05-58D9-2EEA-2EDF-A562DC0C8E5A}"/>
              </a:ext>
            </a:extLst>
          </p:cNvPr>
          <p:cNvSpPr txBox="1"/>
          <p:nvPr/>
        </p:nvSpPr>
        <p:spPr>
          <a:xfrm>
            <a:off x="9465523" y="5142328"/>
            <a:ext cx="247678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Steps.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Partition by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Order by Data ASC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RANK()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324E2-E99D-3768-0EBF-BA8839599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60" y="1465431"/>
            <a:ext cx="7342761" cy="2384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1B656-AF0F-2DC0-E90E-DB9A9BE7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97" y="4327544"/>
            <a:ext cx="7361524" cy="236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87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D74FD-3482-DC42-72DE-B29A91CFF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8336-5527-B885-9883-B1775B06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2A72F-CD34-B901-6D87-FCF1588A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insights learned in 10+ years of DSCI 210</a:t>
            </a:r>
          </a:p>
        </p:txBody>
      </p:sp>
    </p:spTree>
    <p:extLst>
      <p:ext uri="{BB962C8B-B14F-4D97-AF65-F5344CB8AC3E}">
        <p14:creationId xmlns:p14="http://schemas.microsoft.com/office/powerpoint/2010/main" val="1117580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7DFD2-177C-82A3-C5BB-49DFC17C3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7DDCC6-766C-D0D1-97DC-E8CCA5A33133}"/>
              </a:ext>
            </a:extLst>
          </p:cNvPr>
          <p:cNvSpPr txBox="1"/>
          <p:nvPr/>
        </p:nvSpPr>
        <p:spPr>
          <a:xfrm>
            <a:off x="1163149" y="2582614"/>
            <a:ext cx="9865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Group work works</a:t>
            </a:r>
          </a:p>
          <a:p>
            <a:pPr algn="ctr"/>
            <a:r>
              <a:rPr lang="en-US" sz="3200" dirty="0"/>
              <a:t>Students work together on challenging tasks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39968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7D6C-C8D2-7740-81E2-DF2575BF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 works</a:t>
            </a:r>
            <a:br>
              <a:rPr lang="en-US" dirty="0"/>
            </a:br>
            <a:r>
              <a:rPr lang="en-US" sz="3200" dirty="0"/>
              <a:t>How we structure a class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30346-B2E7-F58B-4208-85FCB6DF7FF4}"/>
              </a:ext>
            </a:extLst>
          </p:cNvPr>
          <p:cNvSpPr/>
          <p:nvPr/>
        </p:nvSpPr>
        <p:spPr>
          <a:xfrm>
            <a:off x="4923692" y="2227385"/>
            <a:ext cx="2637693" cy="41030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38EE9-6ABD-C069-4B69-FABE8CD435C1}"/>
              </a:ext>
            </a:extLst>
          </p:cNvPr>
          <p:cNvSpPr txBox="1"/>
          <p:nvPr/>
        </p:nvSpPr>
        <p:spPr>
          <a:xfrm>
            <a:off x="2930769" y="3958698"/>
            <a:ext cx="1863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80 Minutes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1C91AB-EA3C-4499-B451-90A98F3774DE}"/>
              </a:ext>
            </a:extLst>
          </p:cNvPr>
          <p:cNvCxnSpPr>
            <a:cxnSpLocks/>
          </p:cNvCxnSpPr>
          <p:nvPr/>
        </p:nvCxnSpPr>
        <p:spPr>
          <a:xfrm flipV="1">
            <a:off x="3727939" y="2227385"/>
            <a:ext cx="0" cy="17313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8FE5C2-933C-88B9-100E-CF9BE9ECA419}"/>
              </a:ext>
            </a:extLst>
          </p:cNvPr>
          <p:cNvCxnSpPr>
            <a:cxnSpLocks/>
          </p:cNvCxnSpPr>
          <p:nvPr/>
        </p:nvCxnSpPr>
        <p:spPr>
          <a:xfrm>
            <a:off x="3727939" y="4384431"/>
            <a:ext cx="0" cy="182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4E15920-FD8D-680C-1922-30A37BE3FCB3}"/>
              </a:ext>
            </a:extLst>
          </p:cNvPr>
          <p:cNvSpPr/>
          <p:nvPr/>
        </p:nvSpPr>
        <p:spPr>
          <a:xfrm>
            <a:off x="5020407" y="3536868"/>
            <a:ext cx="2444262" cy="26763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Group Activity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F02B9F-6AF0-62DE-0484-BFE743A8852D}"/>
              </a:ext>
            </a:extLst>
          </p:cNvPr>
          <p:cNvGrpSpPr/>
          <p:nvPr/>
        </p:nvGrpSpPr>
        <p:grpSpPr>
          <a:xfrm>
            <a:off x="5011615" y="2227385"/>
            <a:ext cx="4413229" cy="1309483"/>
            <a:chOff x="5011615" y="2227385"/>
            <a:chExt cx="4413229" cy="13094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FA127C-E17D-9BA2-A78F-66974CB63340}"/>
                </a:ext>
              </a:extLst>
            </p:cNvPr>
            <p:cNvSpPr/>
            <p:nvPr/>
          </p:nvSpPr>
          <p:spPr>
            <a:xfrm>
              <a:off x="5011615" y="2335254"/>
              <a:ext cx="2444262" cy="109374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Lecture/Demo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BCACE9-AB9D-9562-1A03-8DD1E000DE57}"/>
                </a:ext>
              </a:extLst>
            </p:cNvPr>
            <p:cNvSpPr txBox="1"/>
            <p:nvPr/>
          </p:nvSpPr>
          <p:spPr>
            <a:xfrm>
              <a:off x="7561385" y="2620517"/>
              <a:ext cx="18634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</a:rPr>
                <a:t>20 Minutes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CEFE96-D85B-F824-EE76-6D038CB1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554" y="2227385"/>
              <a:ext cx="0" cy="468923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1E22FCB-F0D2-2141-CBCB-A75A42972716}"/>
                </a:ext>
              </a:extLst>
            </p:cNvPr>
            <p:cNvCxnSpPr>
              <a:cxnSpLocks/>
            </p:cNvCxnSpPr>
            <p:nvPr/>
          </p:nvCxnSpPr>
          <p:spPr>
            <a:xfrm>
              <a:off x="8358554" y="3093041"/>
              <a:ext cx="0" cy="443827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25A24B-8DF0-AC89-C872-4CAA1C68085F}"/>
              </a:ext>
            </a:extLst>
          </p:cNvPr>
          <p:cNvGrpSpPr/>
          <p:nvPr/>
        </p:nvGrpSpPr>
        <p:grpSpPr>
          <a:xfrm>
            <a:off x="7561384" y="3551217"/>
            <a:ext cx="1863459" cy="2662014"/>
            <a:chOff x="7561384" y="3551217"/>
            <a:chExt cx="1863459" cy="26620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6E2247-CAFA-BA11-BB35-284D9984752B}"/>
                </a:ext>
              </a:extLst>
            </p:cNvPr>
            <p:cNvSpPr txBox="1"/>
            <p:nvPr/>
          </p:nvSpPr>
          <p:spPr>
            <a:xfrm>
              <a:off x="7561384" y="4416874"/>
              <a:ext cx="18634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/>
                  </a:solidFill>
                </a:rPr>
                <a:t>60 Minutes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96A149-AEF2-FF74-4600-427316F5B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554" y="3551217"/>
              <a:ext cx="0" cy="833214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0411552-8486-1571-1BDA-4C3D9534B907}"/>
                </a:ext>
              </a:extLst>
            </p:cNvPr>
            <p:cNvCxnSpPr>
              <a:cxnSpLocks/>
            </p:cNvCxnSpPr>
            <p:nvPr/>
          </p:nvCxnSpPr>
          <p:spPr>
            <a:xfrm>
              <a:off x="8358554" y="4940094"/>
              <a:ext cx="0" cy="127313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0274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4E75-CBE6-0051-1A80-E8E2B902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50142-0EC6-31DD-A080-3B6C0FD69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749DE-DB13-B3F9-08D6-187330D881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Include the whole data cycle</a:t>
            </a:r>
          </a:p>
          <a:p>
            <a:pPr lvl="1"/>
            <a:r>
              <a:rPr lang="en-US" dirty="0"/>
              <a:t>Messy data </a:t>
            </a:r>
            <a:r>
              <a:rPr lang="en-US" dirty="0">
                <a:sym typeface="Wingdings" pitchFamily="2" charset="2"/>
              </a:rPr>
              <a:t> Insight</a:t>
            </a:r>
            <a:endParaRPr lang="en-US" dirty="0"/>
          </a:p>
          <a:p>
            <a:r>
              <a:rPr lang="en-US" dirty="0"/>
              <a:t>Practice tackling harder tasks</a:t>
            </a:r>
          </a:p>
          <a:p>
            <a:r>
              <a:rPr lang="en-US" dirty="0"/>
              <a:t>Students need the practice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FA208-B9FC-F3EE-97D0-4FEB3890F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D7F29-82BD-52AC-FEE5-CD2DCC4281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We have small classes</a:t>
            </a:r>
          </a:p>
          <a:p>
            <a:pPr lvl="1"/>
            <a:r>
              <a:rPr lang="en-US" dirty="0"/>
              <a:t>20-30 students</a:t>
            </a:r>
          </a:p>
          <a:p>
            <a:r>
              <a:rPr lang="en-US" dirty="0"/>
              <a:t>We have a perfect classroom</a:t>
            </a:r>
          </a:p>
          <a:p>
            <a:pPr lvl="1"/>
            <a:r>
              <a:rPr lang="en-US" dirty="0"/>
              <a:t>~5 students per round table</a:t>
            </a:r>
          </a:p>
          <a:p>
            <a:pPr lvl="1"/>
            <a:r>
              <a:rPr lang="en-US" dirty="0"/>
              <a:t>Shared screen</a:t>
            </a:r>
          </a:p>
        </p:txBody>
      </p:sp>
    </p:spTree>
    <p:extLst>
      <p:ext uri="{BB962C8B-B14F-4D97-AF65-F5344CB8AC3E}">
        <p14:creationId xmlns:p14="http://schemas.microsoft.com/office/powerpoint/2010/main" val="8633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E1EAC-FA82-E232-075F-B5405570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B0BEB0-32F3-5C74-DF1B-396040E98FE5}"/>
              </a:ext>
            </a:extLst>
          </p:cNvPr>
          <p:cNvSpPr txBox="1"/>
          <p:nvPr/>
        </p:nvSpPr>
        <p:spPr>
          <a:xfrm>
            <a:off x="1163149" y="2582614"/>
            <a:ext cx="9865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The 80% Rule</a:t>
            </a:r>
          </a:p>
          <a:p>
            <a:pPr algn="ctr"/>
            <a:r>
              <a:rPr lang="en-US" sz="3200" dirty="0"/>
              <a:t>A data scientist spends 80% of their time managing data!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9108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B0371-87BC-3CC9-8269-C0DECE432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2F9C-6F7E-AC36-7F2F-51F2AC36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80% Rule</a:t>
            </a:r>
            <a:br>
              <a:rPr lang="en-US" dirty="0"/>
            </a:br>
            <a:r>
              <a:rPr lang="en-US" sz="3200" dirty="0"/>
              <a:t>Time spent on data management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511F2B-B35F-59E8-1FA9-9B88FE615022}"/>
              </a:ext>
            </a:extLst>
          </p:cNvPr>
          <p:cNvSpPr txBox="1">
            <a:spLocks/>
          </p:cNvSpPr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Intro to 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Aggregation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Data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 to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Classification and CART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Managing textual data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A1B00F5-BD94-D09F-2213-631D4D4B50D5}"/>
              </a:ext>
            </a:extLst>
          </p:cNvPr>
          <p:cNvSpPr txBox="1">
            <a:spLocks/>
          </p:cNvSpPr>
          <p:nvPr/>
        </p:nvSpPr>
        <p:spPr>
          <a:xfrm>
            <a:off x="6172200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US" dirty="0">
                <a:solidFill>
                  <a:schemeClr val="accent1"/>
                </a:solidFill>
              </a:rPr>
              <a:t>Managing data with R/tidyverse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>
                <a:solidFill>
                  <a:schemeClr val="accent1"/>
                </a:solidFill>
              </a:rPr>
              <a:t>Reshaping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>
                <a:solidFill>
                  <a:schemeClr val="accent1"/>
                </a:solidFill>
              </a:rPr>
              <a:t>Table joins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 to 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260565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C07252-89C8-9BD7-2ED5-D297F3D4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0" y="776676"/>
            <a:ext cx="3231173" cy="114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E97856-65E8-D295-CF12-104FA64DA184}"/>
              </a:ext>
            </a:extLst>
          </p:cNvPr>
          <p:cNvSpPr txBox="1"/>
          <p:nvPr/>
        </p:nvSpPr>
        <p:spPr>
          <a:xfrm>
            <a:off x="710016" y="353848"/>
            <a:ext cx="19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Response Table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787437C-A532-6D02-0BB0-2FDCEF680AB5}"/>
              </a:ext>
            </a:extLst>
          </p:cNvPr>
          <p:cNvSpPr/>
          <p:nvPr/>
        </p:nvSpPr>
        <p:spPr>
          <a:xfrm>
            <a:off x="258978" y="2087486"/>
            <a:ext cx="985652" cy="333571"/>
          </a:xfrm>
          <a:prstGeom prst="wedgeRoundRectCallout">
            <a:avLst>
              <a:gd name="adj1" fmla="val -351"/>
              <a:gd name="adj2" fmla="val -13686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Agree?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2D6116C-0D1F-35EE-163E-EF41BEE0D3EB}"/>
              </a:ext>
            </a:extLst>
          </p:cNvPr>
          <p:cNvSpPr/>
          <p:nvPr/>
        </p:nvSpPr>
        <p:spPr>
          <a:xfrm>
            <a:off x="2097675" y="2118010"/>
            <a:ext cx="1191718" cy="333571"/>
          </a:xfrm>
          <a:prstGeom prst="wedgeRoundRectCallout">
            <a:avLst>
              <a:gd name="adj1" fmla="val -38905"/>
              <a:gd name="adj2" fmla="val -12618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Disagree?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3ABAF-5947-8EE8-70D6-B17736AF1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12" y="2442036"/>
            <a:ext cx="2405742" cy="1615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7495E9-70DC-A06E-03DE-365F2604DF41}"/>
              </a:ext>
            </a:extLst>
          </p:cNvPr>
          <p:cNvSpPr txBox="1"/>
          <p:nvPr/>
        </p:nvSpPr>
        <p:spPr>
          <a:xfrm>
            <a:off x="4986084" y="4057744"/>
            <a:ext cx="18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Question 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28FC9C-F047-33F3-B94D-6A090C73F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912" y="865705"/>
            <a:ext cx="2546020" cy="965063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CB50DD91-D167-3F16-4727-06AEA35CA99F}"/>
              </a:ext>
            </a:extLst>
          </p:cNvPr>
          <p:cNvSpPr/>
          <p:nvPr/>
        </p:nvSpPr>
        <p:spPr>
          <a:xfrm>
            <a:off x="3387136" y="1019933"/>
            <a:ext cx="1235033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CCA4016-D657-9F2C-7C98-EA1E5AAF56B4}"/>
              </a:ext>
            </a:extLst>
          </p:cNvPr>
          <p:cNvSpPr/>
          <p:nvPr/>
        </p:nvSpPr>
        <p:spPr>
          <a:xfrm>
            <a:off x="7363675" y="1542219"/>
            <a:ext cx="912418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Join</a:t>
            </a: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CBF27FA6-1942-5013-1AA4-70E9AB8BFD04}"/>
              </a:ext>
            </a:extLst>
          </p:cNvPr>
          <p:cNvSpPr/>
          <p:nvPr/>
        </p:nvSpPr>
        <p:spPr>
          <a:xfrm>
            <a:off x="5785228" y="1951071"/>
            <a:ext cx="386862" cy="398498"/>
          </a:xfrm>
          <a:prstGeom prst="plus">
            <a:avLst>
              <a:gd name="adj" fmla="val 390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F6159-7F10-CF08-E92E-CDD0458F8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602" y="3586341"/>
            <a:ext cx="4648008" cy="13255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0B05CB-9B42-8308-BEB1-E4A3094AE1D0}"/>
              </a:ext>
            </a:extLst>
          </p:cNvPr>
          <p:cNvSpPr txBox="1"/>
          <p:nvPr/>
        </p:nvSpPr>
        <p:spPr>
          <a:xfrm>
            <a:off x="4622169" y="429858"/>
            <a:ext cx="289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Stacked Response Table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8B5F1E9-3E41-A853-EE64-FC4DF99C271F}"/>
              </a:ext>
            </a:extLst>
          </p:cNvPr>
          <p:cNvSpPr/>
          <p:nvPr/>
        </p:nvSpPr>
        <p:spPr>
          <a:xfrm rot="5400000">
            <a:off x="9645613" y="2479150"/>
            <a:ext cx="1381973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988BE1-09AD-3A10-1087-6FB9D7F7A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836" y="1025788"/>
            <a:ext cx="3559186" cy="10983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1BA8E1-68F5-F431-D370-AF2F5899B664}"/>
              </a:ext>
            </a:extLst>
          </p:cNvPr>
          <p:cNvSpPr txBox="1"/>
          <p:nvPr/>
        </p:nvSpPr>
        <p:spPr>
          <a:xfrm>
            <a:off x="9206481" y="538514"/>
            <a:ext cx="157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Joined Table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A3B4F-C764-70FA-45EA-13E44CF9D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349690"/>
            <a:ext cx="1883285" cy="12919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5BF036-E276-1F8A-1E6E-55B9C8048FCE}"/>
              </a:ext>
            </a:extLst>
          </p:cNvPr>
          <p:cNvCxnSpPr>
            <a:cxnSpLocks/>
          </p:cNvCxnSpPr>
          <p:nvPr/>
        </p:nvCxnSpPr>
        <p:spPr>
          <a:xfrm flipH="1">
            <a:off x="187842" y="4710480"/>
            <a:ext cx="7175833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ent Arrow 35">
            <a:extLst>
              <a:ext uri="{FF2B5EF4-FFF2-40B4-BE49-F238E27FC236}">
                <a16:creationId xmlns:a16="http://schemas.microsoft.com/office/drawing/2014/main" id="{CE0D94A1-A5DC-494C-B0FC-970F03EFA527}"/>
              </a:ext>
            </a:extLst>
          </p:cNvPr>
          <p:cNvSpPr/>
          <p:nvPr/>
        </p:nvSpPr>
        <p:spPr>
          <a:xfrm flipH="1" flipV="1">
            <a:off x="8276092" y="4952022"/>
            <a:ext cx="2239507" cy="1291944"/>
          </a:xfrm>
          <a:prstGeom prst="bentArrow">
            <a:avLst>
              <a:gd name="adj1" fmla="val 25000"/>
              <a:gd name="adj2" fmla="val 19556"/>
              <a:gd name="adj3" fmla="val 25000"/>
              <a:gd name="adj4" fmla="val 4375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5C874C-7FED-DD39-6506-046FDCD22CA7}"/>
              </a:ext>
            </a:extLst>
          </p:cNvPr>
          <p:cNvSpPr txBox="1"/>
          <p:nvPr/>
        </p:nvSpPr>
        <p:spPr>
          <a:xfrm>
            <a:off x="8843881" y="5810997"/>
            <a:ext cx="11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Aggregate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FC9A7FDE-113F-7696-C45F-2E844AF6BE10}"/>
              </a:ext>
            </a:extLst>
          </p:cNvPr>
          <p:cNvSpPr/>
          <p:nvPr/>
        </p:nvSpPr>
        <p:spPr>
          <a:xfrm>
            <a:off x="4457398" y="5719798"/>
            <a:ext cx="1465385" cy="645972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Unstack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D20AF0-13A4-DF28-F4BE-3209F50DAE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389" y="5349690"/>
            <a:ext cx="3943851" cy="11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931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44C95-05E1-279D-AD59-705E49C7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FD1D-5951-9001-6062-1B101C5C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Managing Tabular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1E605-EC41-6A51-6976-63837863F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0A4775-8E40-651A-6BE5-4903415F1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Select</a:t>
            </a:r>
            <a:r>
              <a:rPr lang="en-US" dirty="0"/>
              <a:t> columns</a:t>
            </a:r>
          </a:p>
          <a:p>
            <a:r>
              <a:rPr lang="en-US" b="1" dirty="0"/>
              <a:t>Filter</a:t>
            </a:r>
            <a:r>
              <a:rPr lang="en-US" dirty="0"/>
              <a:t> rows</a:t>
            </a:r>
          </a:p>
          <a:p>
            <a:r>
              <a:rPr lang="en-US" b="1" dirty="0"/>
              <a:t>Transform</a:t>
            </a:r>
            <a:r>
              <a:rPr lang="en-US" dirty="0"/>
              <a:t> columns</a:t>
            </a:r>
          </a:p>
          <a:p>
            <a:r>
              <a:rPr lang="en-US" b="1" dirty="0"/>
              <a:t>Aggregation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Grouped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96E8EC-0AE1-5674-B7D0-828E1C595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1BE909-79AA-4181-C364-363316170E6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Reshape</a:t>
            </a:r>
            <a:r>
              <a:rPr lang="en-US" dirty="0"/>
              <a:t> tables</a:t>
            </a:r>
          </a:p>
          <a:p>
            <a:pPr lvl="1"/>
            <a:r>
              <a:rPr lang="en-US" b="1" dirty="0"/>
              <a:t>Stack</a:t>
            </a:r>
            <a:r>
              <a:rPr lang="en-US" dirty="0"/>
              <a:t> similar columns</a:t>
            </a:r>
          </a:p>
          <a:p>
            <a:pPr lvl="1"/>
            <a:r>
              <a:rPr lang="en-US" b="1" dirty="0"/>
              <a:t>Unstack</a:t>
            </a:r>
            <a:r>
              <a:rPr lang="en-US" dirty="0"/>
              <a:t>/Pivot columns</a:t>
            </a:r>
          </a:p>
          <a:p>
            <a:r>
              <a:rPr lang="en-US" dirty="0"/>
              <a:t>Set operations on similar tables</a:t>
            </a:r>
          </a:p>
          <a:p>
            <a:pPr lvl="1"/>
            <a:r>
              <a:rPr lang="en-US" b="1" dirty="0"/>
              <a:t>Union</a:t>
            </a:r>
            <a:r>
              <a:rPr lang="en-US" dirty="0"/>
              <a:t> of rows</a:t>
            </a:r>
          </a:p>
          <a:p>
            <a:r>
              <a:rPr lang="en-US" b="1" dirty="0"/>
              <a:t>Joins</a:t>
            </a:r>
          </a:p>
          <a:p>
            <a:pPr lvl="1"/>
            <a:r>
              <a:rPr lang="en-US" dirty="0"/>
              <a:t>Inner join</a:t>
            </a:r>
          </a:p>
          <a:p>
            <a:pPr lvl="1"/>
            <a:r>
              <a:rPr lang="en-US" dirty="0"/>
              <a:t>Left/Right join</a:t>
            </a:r>
          </a:p>
          <a:p>
            <a:pPr lvl="1"/>
            <a:r>
              <a:rPr lang="en-US" dirty="0"/>
              <a:t>Outer join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3B2FB-0AD4-4DB1-2B4A-B47018CD5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10DDBA-1B5A-6165-94C2-B937208C7BC1}"/>
              </a:ext>
            </a:extLst>
          </p:cNvPr>
          <p:cNvSpPr txBox="1"/>
          <p:nvPr/>
        </p:nvSpPr>
        <p:spPr>
          <a:xfrm>
            <a:off x="1163149" y="2582614"/>
            <a:ext cx="9865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The Payoff</a:t>
            </a:r>
          </a:p>
          <a:p>
            <a:pPr algn="ctr"/>
            <a:r>
              <a:rPr lang="en-US" sz="3200" dirty="0"/>
              <a:t>Make sure you are working toward some insight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81232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2F58C-0074-D7C7-3EB7-650255F7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3C0A-C620-189C-FE98-CE9B4FC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DSCI 210</a:t>
            </a:r>
            <a:br>
              <a:rPr lang="en-US" dirty="0"/>
            </a:br>
            <a:r>
              <a:rPr lang="en-US" sz="3200" dirty="0"/>
              <a:t>Don’t forget the payoff!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3BD0B6-6473-4CCD-6268-E8C9461CB5C5}"/>
              </a:ext>
            </a:extLst>
          </p:cNvPr>
          <p:cNvSpPr txBox="1">
            <a:spLocks/>
          </p:cNvSpPr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Intro to 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Aggregation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Intro to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Classification and CART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Managing textual data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3A1EAB8-95CC-06A0-DB0E-2B0F50D243E8}"/>
              </a:ext>
            </a:extLst>
          </p:cNvPr>
          <p:cNvSpPr txBox="1">
            <a:spLocks/>
          </p:cNvSpPr>
          <p:nvPr/>
        </p:nvSpPr>
        <p:spPr>
          <a:xfrm>
            <a:off x="6172200" y="2141537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US" dirty="0"/>
              <a:t>Managing data with R/tidyverse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Reshaping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Table joins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b="1" dirty="0">
                <a:solidFill>
                  <a:schemeClr val="accent2"/>
                </a:solidFill>
              </a:rPr>
              <a:t>Intro to association rules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593945F-F118-89EF-5C2E-4AA26266CBA8}"/>
              </a:ext>
            </a:extLst>
          </p:cNvPr>
          <p:cNvSpPr txBox="1">
            <a:spLocks/>
          </p:cNvSpPr>
          <p:nvPr/>
        </p:nvSpPr>
        <p:spPr>
          <a:xfrm>
            <a:off x="6626088" y="1500800"/>
            <a:ext cx="5486400" cy="2514609"/>
          </a:xfrm>
          <a:prstGeom prst="rect">
            <a:avLst/>
          </a:prstGeom>
          <a:solidFill>
            <a:schemeClr val="accent2">
              <a:lumMod val="60000"/>
              <a:lumOff val="40000"/>
              <a:alpha val="15294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Exercises work toward some insight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</a:rPr>
              <a:t>Summary/Viz/Model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DA144A2-1961-48D6-8AE9-0E628006062F}"/>
              </a:ext>
            </a:extLst>
          </p:cNvPr>
          <p:cNvSpPr/>
          <p:nvPr/>
        </p:nvSpPr>
        <p:spPr>
          <a:xfrm>
            <a:off x="5814392" y="4740974"/>
            <a:ext cx="2435087" cy="616226"/>
          </a:xfrm>
          <a:prstGeom prst="wedgeRoundRectCallout">
            <a:avLst>
              <a:gd name="adj1" fmla="val -86139"/>
              <a:gd name="adj2" fmla="val -74597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 tools ASAP!</a:t>
            </a:r>
          </a:p>
        </p:txBody>
      </p:sp>
    </p:spTree>
    <p:extLst>
      <p:ext uri="{BB962C8B-B14F-4D97-AF65-F5344CB8AC3E}">
        <p14:creationId xmlns:p14="http://schemas.microsoft.com/office/powerpoint/2010/main" val="349149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015A-2D32-496E-1AB9-11D90004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603043-C4FC-59BF-3C59-F88D190D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" y="776676"/>
            <a:ext cx="3231173" cy="114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47247-4A23-298B-5AE0-C9DCE0B309B5}"/>
              </a:ext>
            </a:extLst>
          </p:cNvPr>
          <p:cNvSpPr txBox="1"/>
          <p:nvPr/>
        </p:nvSpPr>
        <p:spPr>
          <a:xfrm>
            <a:off x="710016" y="353848"/>
            <a:ext cx="19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Response Table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747F72B-9F7B-22A3-EE2D-509004CC57E9}"/>
              </a:ext>
            </a:extLst>
          </p:cNvPr>
          <p:cNvSpPr/>
          <p:nvPr/>
        </p:nvSpPr>
        <p:spPr>
          <a:xfrm>
            <a:off x="258978" y="2087486"/>
            <a:ext cx="985652" cy="333571"/>
          </a:xfrm>
          <a:prstGeom prst="wedgeRoundRectCallout">
            <a:avLst>
              <a:gd name="adj1" fmla="val -351"/>
              <a:gd name="adj2" fmla="val -13686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Agree?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630BD93-C8BD-8918-2FF9-67B3E0DFF02E}"/>
              </a:ext>
            </a:extLst>
          </p:cNvPr>
          <p:cNvSpPr/>
          <p:nvPr/>
        </p:nvSpPr>
        <p:spPr>
          <a:xfrm>
            <a:off x="2097675" y="2118010"/>
            <a:ext cx="1191718" cy="333571"/>
          </a:xfrm>
          <a:prstGeom prst="wedgeRoundRectCallout">
            <a:avLst>
              <a:gd name="adj1" fmla="val -38905"/>
              <a:gd name="adj2" fmla="val -12618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Disagree?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4622CB-9995-FF46-8076-F0EB8BC7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912" y="2442036"/>
            <a:ext cx="2405742" cy="1615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F923BF-44B5-DF7C-4C0E-B962BDBBCF52}"/>
              </a:ext>
            </a:extLst>
          </p:cNvPr>
          <p:cNvSpPr txBox="1"/>
          <p:nvPr/>
        </p:nvSpPr>
        <p:spPr>
          <a:xfrm>
            <a:off x="4986084" y="4057744"/>
            <a:ext cx="18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Question 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3974A-B256-B2A1-A898-E32EB5150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12" y="865705"/>
            <a:ext cx="2546020" cy="965063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A540DAC4-4A45-2A91-C143-3BC26E5F566C}"/>
              </a:ext>
            </a:extLst>
          </p:cNvPr>
          <p:cNvSpPr/>
          <p:nvPr/>
        </p:nvSpPr>
        <p:spPr>
          <a:xfrm>
            <a:off x="3387136" y="1019933"/>
            <a:ext cx="1235033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6BF217C-B3F0-814A-B5C5-7387F147CDBA}"/>
              </a:ext>
            </a:extLst>
          </p:cNvPr>
          <p:cNvSpPr/>
          <p:nvPr/>
        </p:nvSpPr>
        <p:spPr>
          <a:xfrm>
            <a:off x="7363675" y="1542219"/>
            <a:ext cx="912418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Join</a:t>
            </a: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D5216087-6C0F-0A56-07BC-2DC98FBEE7F8}"/>
              </a:ext>
            </a:extLst>
          </p:cNvPr>
          <p:cNvSpPr/>
          <p:nvPr/>
        </p:nvSpPr>
        <p:spPr>
          <a:xfrm>
            <a:off x="5785228" y="1951071"/>
            <a:ext cx="386862" cy="398498"/>
          </a:xfrm>
          <a:prstGeom prst="plus">
            <a:avLst>
              <a:gd name="adj" fmla="val 390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A8C9FA-3D94-1263-669B-41F565EF6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602" y="3586341"/>
            <a:ext cx="4648008" cy="13255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4A11DB-66D1-EBDD-7382-D2FB9642F738}"/>
              </a:ext>
            </a:extLst>
          </p:cNvPr>
          <p:cNvSpPr txBox="1"/>
          <p:nvPr/>
        </p:nvSpPr>
        <p:spPr>
          <a:xfrm>
            <a:off x="4622169" y="429858"/>
            <a:ext cx="289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Stacked Response Table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B82261D-C3F9-5EF2-754B-9D3263551CD9}"/>
              </a:ext>
            </a:extLst>
          </p:cNvPr>
          <p:cNvSpPr/>
          <p:nvPr/>
        </p:nvSpPr>
        <p:spPr>
          <a:xfrm rot="5400000">
            <a:off x="9645613" y="2479150"/>
            <a:ext cx="1381973" cy="7521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AF9719-A2A6-D5AF-6A1D-513B13048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836" y="1025788"/>
            <a:ext cx="3559186" cy="10983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E17945-FD09-5E0A-25C4-8225E43A1B4C}"/>
              </a:ext>
            </a:extLst>
          </p:cNvPr>
          <p:cNvSpPr txBox="1"/>
          <p:nvPr/>
        </p:nvSpPr>
        <p:spPr>
          <a:xfrm>
            <a:off x="9206481" y="538514"/>
            <a:ext cx="157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Joined Table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534F59-9B85-53E7-A4B8-805CB7F45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349690"/>
            <a:ext cx="1883285" cy="129194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208F97-FE4A-16C2-B14D-EFDB53DBAFA3}"/>
              </a:ext>
            </a:extLst>
          </p:cNvPr>
          <p:cNvCxnSpPr>
            <a:cxnSpLocks/>
          </p:cNvCxnSpPr>
          <p:nvPr/>
        </p:nvCxnSpPr>
        <p:spPr>
          <a:xfrm>
            <a:off x="7363675" y="2844461"/>
            <a:ext cx="0" cy="2039815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FAE4E2-DAC7-64A6-464E-3D266641465E}"/>
              </a:ext>
            </a:extLst>
          </p:cNvPr>
          <p:cNvCxnSpPr>
            <a:cxnSpLocks/>
          </p:cNvCxnSpPr>
          <p:nvPr/>
        </p:nvCxnSpPr>
        <p:spPr>
          <a:xfrm flipH="1">
            <a:off x="965088" y="4867235"/>
            <a:ext cx="6240734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ent Arrow 35">
            <a:extLst>
              <a:ext uri="{FF2B5EF4-FFF2-40B4-BE49-F238E27FC236}">
                <a16:creationId xmlns:a16="http://schemas.microsoft.com/office/drawing/2014/main" id="{457B64D5-DDA3-17C8-C620-9B2754F0E821}"/>
              </a:ext>
            </a:extLst>
          </p:cNvPr>
          <p:cNvSpPr/>
          <p:nvPr/>
        </p:nvSpPr>
        <p:spPr>
          <a:xfrm flipH="1" flipV="1">
            <a:off x="8276092" y="4952022"/>
            <a:ext cx="2239507" cy="1291944"/>
          </a:xfrm>
          <a:prstGeom prst="bentArrow">
            <a:avLst>
              <a:gd name="adj1" fmla="val 25000"/>
              <a:gd name="adj2" fmla="val 19556"/>
              <a:gd name="adj3" fmla="val 25000"/>
              <a:gd name="adj4" fmla="val 4375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600895-3697-17BF-5360-AD246BC7BF24}"/>
              </a:ext>
            </a:extLst>
          </p:cNvPr>
          <p:cNvSpPr txBox="1"/>
          <p:nvPr/>
        </p:nvSpPr>
        <p:spPr>
          <a:xfrm>
            <a:off x="8843881" y="5810997"/>
            <a:ext cx="11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Aggregate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5F28C862-A127-7F07-68AA-AD776D546F0B}"/>
              </a:ext>
            </a:extLst>
          </p:cNvPr>
          <p:cNvSpPr/>
          <p:nvPr/>
        </p:nvSpPr>
        <p:spPr>
          <a:xfrm>
            <a:off x="4457398" y="5719798"/>
            <a:ext cx="1465385" cy="645972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Unstack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279202A-7662-F45C-7255-6EAF62763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89" y="5349690"/>
            <a:ext cx="3943851" cy="11423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99C7B4-A93D-0313-4DBC-37FC0DB1C7F4}"/>
              </a:ext>
            </a:extLst>
          </p:cNvPr>
          <p:cNvSpPr/>
          <p:nvPr/>
        </p:nvSpPr>
        <p:spPr>
          <a:xfrm>
            <a:off x="58220" y="182768"/>
            <a:ext cx="12133780" cy="4687075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0BA2FF-BD93-0067-C43D-6ADDF62E2DA7}"/>
              </a:ext>
            </a:extLst>
          </p:cNvPr>
          <p:cNvSpPr/>
          <p:nvPr/>
        </p:nvSpPr>
        <p:spPr>
          <a:xfrm>
            <a:off x="4480166" y="2164251"/>
            <a:ext cx="7653614" cy="4687075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D2D0-4E17-63EB-E7B1-D36498A84F53}"/>
              </a:ext>
            </a:extLst>
          </p:cNvPr>
          <p:cNvSpPr txBox="1"/>
          <p:nvPr/>
        </p:nvSpPr>
        <p:spPr>
          <a:xfrm>
            <a:off x="1722673" y="4992144"/>
            <a:ext cx="141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Payoff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D59B9C0-9291-3C36-624E-50C5947D7E9A}"/>
              </a:ext>
            </a:extLst>
          </p:cNvPr>
          <p:cNvSpPr/>
          <p:nvPr/>
        </p:nvSpPr>
        <p:spPr>
          <a:xfrm>
            <a:off x="3582111" y="4233175"/>
            <a:ext cx="2024025" cy="691538"/>
          </a:xfrm>
          <a:prstGeom prst="wedgeRoundRectCallout">
            <a:avLst>
              <a:gd name="adj1" fmla="val -44949"/>
              <a:gd name="adj2" fmla="val 114029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271339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87E020-9E33-3340-BC21-39F4EA6F8CE8}"/>
              </a:ext>
            </a:extLst>
          </p:cNvPr>
          <p:cNvSpPr txBox="1"/>
          <p:nvPr/>
        </p:nvSpPr>
        <p:spPr>
          <a:xfrm>
            <a:off x="1713385" y="2582614"/>
            <a:ext cx="87652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+mj-lt"/>
              </a:rPr>
              <a:t>Technology Agnostic</a:t>
            </a:r>
          </a:p>
          <a:p>
            <a:pPr algn="ctr"/>
            <a:r>
              <a:rPr lang="en-US" sz="3200" dirty="0">
                <a:latin typeface="+mj-lt"/>
              </a:rPr>
              <a:t>Teach concepts before specific technology</a:t>
            </a:r>
          </a:p>
        </p:txBody>
      </p:sp>
    </p:spTree>
    <p:extLst>
      <p:ext uri="{BB962C8B-B14F-4D97-AF65-F5344CB8AC3E}">
        <p14:creationId xmlns:p14="http://schemas.microsoft.com/office/powerpoint/2010/main" val="671669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9FAA54372EBF4B9C457D0B6A93D80C" ma:contentTypeVersion="9" ma:contentTypeDescription="Create a new document." ma:contentTypeScope="" ma:versionID="61f33164daef58e5d4660cee8fc3d9c8">
  <xsd:schema xmlns:xsd="http://www.w3.org/2001/XMLSchema" xmlns:xs="http://www.w3.org/2001/XMLSchema" xmlns:p="http://schemas.microsoft.com/office/2006/metadata/properties" xmlns:ns2="d9283280-a84d-4019-aeb7-eaef619ff7fe" targetNamespace="http://schemas.microsoft.com/office/2006/metadata/properties" ma:root="true" ma:fieldsID="8e1013b926c7bdb8c76b2040103e44b9" ns2:_="">
    <xsd:import namespace="d9283280-a84d-4019-aeb7-eaef619ff7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83280-a84d-4019-aeb7-eaef619ff7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AAC2B6-BBE0-4801-BE04-EDA7C87D65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206B36-37D5-47CA-8C50-D2F10B5FAC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83280-a84d-4019-aeb7-eaef619ff7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AC9350-56D0-484F-BBD0-480C035824F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10745</TotalTime>
  <Words>2474</Words>
  <Application>Microsoft Macintosh PowerPoint</Application>
  <PresentationFormat>Widescreen</PresentationFormat>
  <Paragraphs>952</Paragraphs>
  <Slides>72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ADLaM Display</vt:lpstr>
      <vt:lpstr>Arial</vt:lpstr>
      <vt:lpstr>Calibri</vt:lpstr>
      <vt:lpstr>Calibri Light</vt:lpstr>
      <vt:lpstr>Courier New</vt:lpstr>
      <vt:lpstr>Roboto</vt:lpstr>
      <vt:lpstr>Wingdings</vt:lpstr>
      <vt:lpstr>Office Theme</vt:lpstr>
      <vt:lpstr>Less is more: Writing code in an introductory data science course</vt:lpstr>
      <vt:lpstr>Workshop Outline</vt:lpstr>
      <vt:lpstr>The Core Data Science Curriculum</vt:lpstr>
      <vt:lpstr>The Introductory Course</vt:lpstr>
      <vt:lpstr>Outline for DSCI 210</vt:lpstr>
      <vt:lpstr>Key Insights and Lessons Learned</vt:lpstr>
      <vt:lpstr>PowerPoint Presentation</vt:lpstr>
      <vt:lpstr>PowerPoint Presentation</vt:lpstr>
      <vt:lpstr>PowerPoint Presentation</vt:lpstr>
      <vt:lpstr>Technology Agnostic Data Verbs</vt:lpstr>
      <vt:lpstr>Example 1 Purchasing Snowshoes</vt:lpstr>
      <vt:lpstr>Interactive Activity on Data Verbs</vt:lpstr>
      <vt:lpstr>Problem 1 Two Museum Bike Tour</vt:lpstr>
      <vt:lpstr>Exercise 1 Write out the steps (handout 1)</vt:lpstr>
      <vt:lpstr>Technology Agnostic Data Verbs</vt:lpstr>
      <vt:lpstr>Exercise 2 Write out the steps (handout 2)</vt:lpstr>
      <vt:lpstr>Technology Agnostic Data Verbs</vt:lpstr>
      <vt:lpstr>PowerPoint Presentation</vt:lpstr>
      <vt:lpstr>Learning to program is hard!</vt:lpstr>
      <vt:lpstr>Doug is struggling!</vt:lpstr>
      <vt:lpstr>Doug is struggling!</vt:lpstr>
      <vt:lpstr>Doug is struggling!</vt:lpstr>
      <vt:lpstr>PowerPoint Presentation</vt:lpstr>
      <vt:lpstr>The algorithm is most important Let’s make sure Doug is proficient here first!</vt:lpstr>
      <vt:lpstr>Coding should come later in the first course</vt:lpstr>
      <vt:lpstr>Low Code  Data management with Tableau Prep</vt:lpstr>
      <vt:lpstr>The Tableau Prep visual interface</vt:lpstr>
      <vt:lpstr>Highlights to Exercise 3</vt:lpstr>
      <vt:lpstr>Problem 1 Two Museum Bike Tour</vt:lpstr>
      <vt:lpstr>Minor Adjustment The data were filtered to make the download manageable</vt:lpstr>
      <vt:lpstr>SELECT Two examples of mutates</vt:lpstr>
      <vt:lpstr>GROUPED AGGREGATION Using a grouped aggregation to make unique rows</vt:lpstr>
      <vt:lpstr>MUTATES Three examples of mutates</vt:lpstr>
      <vt:lpstr>Group Rank + FILTER Using PARTITION + ORDER BY + FILTER to find the best stations</vt:lpstr>
      <vt:lpstr>Exercise 3 Low code solution</vt:lpstr>
      <vt:lpstr>PowerPoint Presentation</vt:lpstr>
      <vt:lpstr>PowerPoint Presentation</vt:lpstr>
      <vt:lpstr>Exercise 4 Re-implement in Python using polars</vt:lpstr>
      <vt:lpstr>Problem 2 Museum Bike Tour</vt:lpstr>
      <vt:lpstr>Appendix</vt:lpstr>
      <vt:lpstr>Technology Agnostic Activities</vt:lpstr>
      <vt:lpstr>Exercise 1 Purchasing Snowshoes</vt:lpstr>
      <vt:lpstr>Exercise 3 Make your own rule (different than mine)</vt:lpstr>
      <vt:lpstr>A Brief Tour of Tableau Prep</vt:lpstr>
      <vt:lpstr>Opening csv file Drag-and-drop</vt:lpstr>
      <vt:lpstr>Opening csv file Connect to Data Button</vt:lpstr>
      <vt:lpstr>Initial Settings</vt:lpstr>
      <vt:lpstr>Inspecting with a clean step</vt:lpstr>
      <vt:lpstr>Inspecting with a clean step</vt:lpstr>
      <vt:lpstr>Three Views for Different Tasks</vt:lpstr>
      <vt:lpstr>Aggregation with  Tableau Prep</vt:lpstr>
      <vt:lpstr>PowerPoint Presentation</vt:lpstr>
      <vt:lpstr>A grouped aggregation Numeric Field</vt:lpstr>
      <vt:lpstr>Branching Mutates in  Tableau Prep</vt:lpstr>
      <vt:lpstr>IF Example NC_births.csv</vt:lpstr>
      <vt:lpstr>CASE Example NC_births.csv</vt:lpstr>
      <vt:lpstr>Ranking with Window Functions in Tableau Prep</vt:lpstr>
      <vt:lpstr>What is a window?</vt:lpstr>
      <vt:lpstr>PowerPoint Presentation</vt:lpstr>
      <vt:lpstr>Window functions amalgamate  mutation and aggregation</vt:lpstr>
      <vt:lpstr>Components of Window Functions</vt:lpstr>
      <vt:lpstr>PowerPoint Presentation</vt:lpstr>
      <vt:lpstr>Example – Rank numbers in Prep Rank of all rows ordered by Data ASC, both Overall and by Group</vt:lpstr>
      <vt:lpstr>Other Insights</vt:lpstr>
      <vt:lpstr>PowerPoint Presentation</vt:lpstr>
      <vt:lpstr>Group work works How we structure a class session</vt:lpstr>
      <vt:lpstr>Group work works</vt:lpstr>
      <vt:lpstr>PowerPoint Presentation</vt:lpstr>
      <vt:lpstr>The 80% Rule Time spent on data management</vt:lpstr>
      <vt:lpstr>Basics of Managing Tabular Data</vt:lpstr>
      <vt:lpstr>PowerPoint Presentation</vt:lpstr>
      <vt:lpstr>Outline for DSCI 210 Don’t forget the payoff!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visualization course</dc:title>
  <dc:creator>Bergen, Silas R</dc:creator>
  <cp:lastModifiedBy>Iverson, Todd</cp:lastModifiedBy>
  <cp:revision>143</cp:revision>
  <dcterms:created xsi:type="dcterms:W3CDTF">2019-05-08T20:40:49Z</dcterms:created>
  <dcterms:modified xsi:type="dcterms:W3CDTF">2025-07-17T02:42:47Z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0x010100799FAA54372EBF4B9C457D0B6A93D80C</vt:lpwstr>
  </property>
</Properties>
</file>